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0" r:id="rId2"/>
    <p:sldId id="261" r:id="rId3"/>
    <p:sldId id="262" r:id="rId4"/>
    <p:sldId id="281" r:id="rId5"/>
    <p:sldId id="283" r:id="rId6"/>
    <p:sldId id="286" r:id="rId7"/>
    <p:sldId id="276" r:id="rId8"/>
    <p:sldId id="282" r:id="rId9"/>
    <p:sldId id="305" r:id="rId10"/>
    <p:sldId id="288" r:id="rId11"/>
    <p:sldId id="301" r:id="rId12"/>
    <p:sldId id="287" r:id="rId13"/>
    <p:sldId id="289" r:id="rId14"/>
    <p:sldId id="290" r:id="rId15"/>
    <p:sldId id="296" r:id="rId16"/>
    <p:sldId id="267" r:id="rId17"/>
    <p:sldId id="303" r:id="rId18"/>
    <p:sldId id="268" r:id="rId19"/>
    <p:sldId id="274" r:id="rId20"/>
    <p:sldId id="297" r:id="rId21"/>
    <p:sldId id="300" r:id="rId22"/>
    <p:sldId id="298" r:id="rId23"/>
    <p:sldId id="299" r:id="rId24"/>
    <p:sldId id="302" r:id="rId25"/>
    <p:sldId id="269" r:id="rId26"/>
    <p:sldId id="291" r:id="rId27"/>
    <p:sldId id="292" r:id="rId28"/>
    <p:sldId id="293" r:id="rId29"/>
    <p:sldId id="294" r:id="rId30"/>
    <p:sldId id="266" r:id="rId31"/>
    <p:sldId id="304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D1CE"/>
    <a:srgbClr val="857F2F"/>
    <a:srgbClr val="003300"/>
    <a:srgbClr val="030DCD"/>
    <a:srgbClr val="005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1" autoAdjust="0"/>
    <p:restoredTop sz="97869" autoAdjust="0"/>
  </p:normalViewPr>
  <p:slideViewPr>
    <p:cSldViewPr>
      <p:cViewPr>
        <p:scale>
          <a:sx n="90" d="100"/>
          <a:sy n="90" d="100"/>
        </p:scale>
        <p:origin x="-66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73DCFB-11DD-4C0C-90D6-EEE439164E1C}" type="doc">
      <dgm:prSet loTypeId="urn:microsoft.com/office/officeart/2005/8/layout/lProcess3" loCatId="process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s-BO"/>
        </a:p>
      </dgm:t>
    </dgm:pt>
    <dgm:pt modelId="{C6DC4942-305F-46A1-B68A-8C29489D0054}">
      <dgm:prSet phldrT="[Texto]" custT="1"/>
      <dgm:spPr/>
      <dgm:t>
        <a:bodyPr/>
        <a:lstStyle/>
        <a:p>
          <a:pPr algn="ctr"/>
          <a:r>
            <a:rPr lang="es-E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1996</a:t>
          </a:r>
          <a:endParaRPr lang="es-BO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DD0F8F-ED2E-44FD-A04B-10E8C829BDE3}" type="parTrans" cxnId="{B6465545-6BF7-48E4-BAB9-4C3C12202BB5}">
      <dgm:prSet/>
      <dgm:spPr/>
      <dgm:t>
        <a:bodyPr/>
        <a:lstStyle/>
        <a:p>
          <a:pPr algn="ctr"/>
          <a:endParaRPr lang="es-BO" sz="2400"/>
        </a:p>
      </dgm:t>
    </dgm:pt>
    <dgm:pt modelId="{AB533943-42BE-4680-A8F9-747E3E884844}" type="sibTrans" cxnId="{B6465545-6BF7-48E4-BAB9-4C3C12202BB5}">
      <dgm:prSet/>
      <dgm:spPr/>
      <dgm:t>
        <a:bodyPr/>
        <a:lstStyle/>
        <a:p>
          <a:pPr algn="ctr"/>
          <a:endParaRPr lang="es-BO" sz="2400"/>
        </a:p>
      </dgm:t>
    </dgm:pt>
    <dgm:pt modelId="{59A13293-1F64-4775-BFA2-90D77B130154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pPr algn="l"/>
          <a:r>
            <a:rPr lang="es-ES" sz="1600" dirty="0" smtClean="0">
              <a:solidFill>
                <a:schemeClr val="bg1"/>
              </a:solidFill>
            </a:rPr>
            <a:t>Centro Interuniversitario de Desarrollo (CINDA)</a:t>
          </a:r>
          <a:endParaRPr lang="es-BO" sz="1600" dirty="0">
            <a:solidFill>
              <a:schemeClr val="bg1"/>
            </a:solidFill>
          </a:endParaRPr>
        </a:p>
      </dgm:t>
    </dgm:pt>
    <dgm:pt modelId="{C05D11EA-143B-4AA3-AF67-69EB65095A43}" type="parTrans" cxnId="{14D73824-3AC8-479E-8A04-9F921C506771}">
      <dgm:prSet/>
      <dgm:spPr/>
      <dgm:t>
        <a:bodyPr/>
        <a:lstStyle/>
        <a:p>
          <a:pPr algn="ctr"/>
          <a:endParaRPr lang="es-BO" sz="2400"/>
        </a:p>
      </dgm:t>
    </dgm:pt>
    <dgm:pt modelId="{8981421A-E4B1-4A5D-BA9E-FA2AACABA7EB}" type="sibTrans" cxnId="{14D73824-3AC8-479E-8A04-9F921C506771}">
      <dgm:prSet/>
      <dgm:spPr/>
      <dgm:t>
        <a:bodyPr/>
        <a:lstStyle/>
        <a:p>
          <a:pPr algn="ctr"/>
          <a:endParaRPr lang="es-BO" sz="2400"/>
        </a:p>
      </dgm:t>
    </dgm:pt>
    <dgm:pt modelId="{E52FAD98-5729-49E5-9E4E-800A8FE235FD}">
      <dgm:prSet phldrT="[Texto]" custT="1"/>
      <dgm:spPr/>
      <dgm:t>
        <a:bodyPr/>
        <a:lstStyle/>
        <a:p>
          <a:pPr algn="ctr"/>
          <a:r>
            <a:rPr lang="es-E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1998</a:t>
          </a:r>
          <a:endParaRPr lang="es-BO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32B96-ED81-4D10-A1F3-D7FBEEEA4DA8}" type="parTrans" cxnId="{6670F368-936A-4B7C-8A28-7F74F6EDF837}">
      <dgm:prSet/>
      <dgm:spPr/>
      <dgm:t>
        <a:bodyPr/>
        <a:lstStyle/>
        <a:p>
          <a:pPr algn="ctr"/>
          <a:endParaRPr lang="es-BO" sz="2400"/>
        </a:p>
      </dgm:t>
    </dgm:pt>
    <dgm:pt modelId="{16A89C82-3742-4364-ACD2-41A3AD29072B}" type="sibTrans" cxnId="{6670F368-936A-4B7C-8A28-7F74F6EDF837}">
      <dgm:prSet/>
      <dgm:spPr/>
      <dgm:t>
        <a:bodyPr/>
        <a:lstStyle/>
        <a:p>
          <a:pPr algn="ctr"/>
          <a:endParaRPr lang="es-BO" sz="2400"/>
        </a:p>
      </dgm:t>
    </dgm:pt>
    <dgm:pt modelId="{FF975774-0075-4FFB-B95F-85A4786F5303}">
      <dgm:prSet phldrT="[Texto]" custT="1"/>
      <dgm:spPr>
        <a:noFill/>
        <a:ln w="28575">
          <a:solidFill>
            <a:schemeClr val="bg2">
              <a:lumMod val="75000"/>
              <a:alpha val="90000"/>
            </a:schemeClr>
          </a:solidFill>
        </a:ln>
      </dgm:spPr>
      <dgm:t>
        <a:bodyPr/>
        <a:lstStyle/>
        <a:p>
          <a:pPr algn="l"/>
          <a:r>
            <a:rPr lang="es-ES" sz="1600" dirty="0" smtClean="0">
              <a:solidFill>
                <a:schemeClr val="bg1"/>
              </a:solidFill>
            </a:rPr>
            <a:t>Fundación Red Latinoamericana de Cooperación Universitaria (RLCU)</a:t>
          </a:r>
          <a:endParaRPr lang="es-BO" sz="1600" dirty="0">
            <a:solidFill>
              <a:schemeClr val="bg1"/>
            </a:solidFill>
          </a:endParaRPr>
        </a:p>
      </dgm:t>
    </dgm:pt>
    <dgm:pt modelId="{14DC2FB1-699F-45F0-8060-C7B9A79DC5EF}" type="parTrans" cxnId="{75886041-B808-4F9E-9C3D-4ED0074222AF}">
      <dgm:prSet/>
      <dgm:spPr/>
      <dgm:t>
        <a:bodyPr/>
        <a:lstStyle/>
        <a:p>
          <a:pPr algn="ctr"/>
          <a:endParaRPr lang="es-BO" sz="2400"/>
        </a:p>
      </dgm:t>
    </dgm:pt>
    <dgm:pt modelId="{45B653C9-BFA0-4051-A57B-A976636A4DDC}" type="sibTrans" cxnId="{75886041-B808-4F9E-9C3D-4ED0074222AF}">
      <dgm:prSet/>
      <dgm:spPr/>
      <dgm:t>
        <a:bodyPr/>
        <a:lstStyle/>
        <a:p>
          <a:pPr algn="ctr"/>
          <a:endParaRPr lang="es-BO" sz="2400"/>
        </a:p>
      </dgm:t>
    </dgm:pt>
    <dgm:pt modelId="{6F16E72F-84BB-4506-90BE-9CEF3FE62265}">
      <dgm:prSet phldrT="[Texto]" custT="1"/>
      <dgm:spPr/>
      <dgm:t>
        <a:bodyPr/>
        <a:lstStyle/>
        <a:p>
          <a:pPr algn="ctr"/>
          <a:r>
            <a:rPr lang="es-E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2001</a:t>
          </a:r>
          <a:endParaRPr lang="es-BO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FA679E-39F6-422D-B684-174B43B54C1E}" type="parTrans" cxnId="{15609D84-1C13-4313-9A75-B8E0C34E2DBE}">
      <dgm:prSet/>
      <dgm:spPr/>
      <dgm:t>
        <a:bodyPr/>
        <a:lstStyle/>
        <a:p>
          <a:pPr algn="ctr"/>
          <a:endParaRPr lang="es-BO" sz="2400"/>
        </a:p>
      </dgm:t>
    </dgm:pt>
    <dgm:pt modelId="{E47BE6DB-CC24-4E04-A9A7-0E465BE694D3}" type="sibTrans" cxnId="{15609D84-1C13-4313-9A75-B8E0C34E2DBE}">
      <dgm:prSet/>
      <dgm:spPr/>
      <dgm:t>
        <a:bodyPr/>
        <a:lstStyle/>
        <a:p>
          <a:pPr algn="ctr"/>
          <a:endParaRPr lang="es-BO" sz="2400"/>
        </a:p>
      </dgm:t>
    </dgm:pt>
    <dgm:pt modelId="{EA4D8680-1CF2-4FA9-B6C8-05C08940E97F}">
      <dgm:prSet phldrT="[Texto]" custT="1"/>
      <dgm:spPr>
        <a:noFill/>
        <a:ln w="28575">
          <a:solidFill>
            <a:schemeClr val="bg2">
              <a:lumMod val="75000"/>
              <a:alpha val="90000"/>
            </a:schemeClr>
          </a:solidFill>
        </a:ln>
      </dgm:spPr>
      <dgm:t>
        <a:bodyPr/>
        <a:lstStyle/>
        <a:p>
          <a:pPr algn="l"/>
          <a:r>
            <a:rPr lang="es-ES" sz="1600" dirty="0" smtClean="0">
              <a:solidFill>
                <a:schemeClr val="bg1"/>
              </a:solidFill>
            </a:rPr>
            <a:t>Universidad Plena </a:t>
          </a:r>
        </a:p>
        <a:p>
          <a:pPr algn="l"/>
          <a:r>
            <a:rPr lang="es-ES" sz="1600" dirty="0" smtClean="0">
              <a:solidFill>
                <a:schemeClr val="bg1"/>
              </a:solidFill>
            </a:rPr>
            <a:t>Ministerio de Educación</a:t>
          </a:r>
          <a:endParaRPr lang="es-BO" sz="1600" dirty="0">
            <a:solidFill>
              <a:schemeClr val="bg1"/>
            </a:solidFill>
          </a:endParaRPr>
        </a:p>
      </dgm:t>
    </dgm:pt>
    <dgm:pt modelId="{20D348CC-0F4D-41C0-9FCC-C570C11257C4}" type="parTrans" cxnId="{E89C5B9B-2CBB-490B-B04E-CE25B2BF2AF3}">
      <dgm:prSet/>
      <dgm:spPr/>
      <dgm:t>
        <a:bodyPr/>
        <a:lstStyle/>
        <a:p>
          <a:pPr algn="ctr"/>
          <a:endParaRPr lang="es-BO" sz="2400"/>
        </a:p>
      </dgm:t>
    </dgm:pt>
    <dgm:pt modelId="{465DFBE6-BAAE-4DA1-A0C0-6D5946B2A381}" type="sibTrans" cxnId="{E89C5B9B-2CBB-490B-B04E-CE25B2BF2AF3}">
      <dgm:prSet/>
      <dgm:spPr/>
      <dgm:t>
        <a:bodyPr/>
        <a:lstStyle/>
        <a:p>
          <a:pPr algn="ctr"/>
          <a:endParaRPr lang="es-BO" sz="2400"/>
        </a:p>
      </dgm:t>
    </dgm:pt>
    <dgm:pt modelId="{4EB0CE60-74F7-4F54-A8A8-E17E77E11720}">
      <dgm:prSet phldrT="[Texto]" custT="1"/>
      <dgm:spPr/>
      <dgm:t>
        <a:bodyPr/>
        <a:lstStyle/>
        <a:p>
          <a:pPr algn="ctr"/>
          <a:r>
            <a:rPr lang="es-E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2007</a:t>
          </a:r>
          <a:endParaRPr lang="es-BO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44916-34CC-4CAA-9F99-DFCFD478B9BD}" type="parTrans" cxnId="{3AAE74BE-D3EB-4900-84B4-499FAE55472B}">
      <dgm:prSet/>
      <dgm:spPr/>
      <dgm:t>
        <a:bodyPr/>
        <a:lstStyle/>
        <a:p>
          <a:pPr algn="ctr"/>
          <a:endParaRPr lang="es-BO" sz="2400"/>
        </a:p>
      </dgm:t>
    </dgm:pt>
    <dgm:pt modelId="{B48249F5-3ED7-4B65-82C8-DB38035F4547}" type="sibTrans" cxnId="{3AAE74BE-D3EB-4900-84B4-499FAE55472B}">
      <dgm:prSet/>
      <dgm:spPr/>
      <dgm:t>
        <a:bodyPr/>
        <a:lstStyle/>
        <a:p>
          <a:pPr algn="ctr"/>
          <a:endParaRPr lang="es-BO" sz="2400"/>
        </a:p>
      </dgm:t>
    </dgm:pt>
    <dgm:pt modelId="{EC6406F6-D541-408F-BF69-68EB73AA0EF5}">
      <dgm:prSet phldrT="[Texto]" custT="1"/>
      <dgm:spPr>
        <a:noFill/>
        <a:ln w="28575">
          <a:solidFill>
            <a:schemeClr val="bg2">
              <a:lumMod val="75000"/>
              <a:alpha val="90000"/>
            </a:schemeClr>
          </a:solidFill>
        </a:ln>
      </dgm:spPr>
      <dgm:t>
        <a:bodyPr/>
        <a:lstStyle/>
        <a:p>
          <a:pPr algn="l"/>
          <a:r>
            <a:rPr lang="es-ES" sz="1600" dirty="0" smtClean="0">
              <a:solidFill>
                <a:schemeClr val="bg1"/>
              </a:solidFill>
            </a:rPr>
            <a:t>MERCOSUR - Ingeniería Industrial y de Sistemas</a:t>
          </a:r>
          <a:endParaRPr lang="es-BO" sz="1600" dirty="0">
            <a:solidFill>
              <a:schemeClr val="bg1"/>
            </a:solidFill>
          </a:endParaRPr>
        </a:p>
      </dgm:t>
    </dgm:pt>
    <dgm:pt modelId="{F3EF5AD0-47DE-40A9-AD9F-135591408068}" type="parTrans" cxnId="{9CC82008-50DA-4871-B81A-2ECF091E8D18}">
      <dgm:prSet/>
      <dgm:spPr/>
      <dgm:t>
        <a:bodyPr/>
        <a:lstStyle/>
        <a:p>
          <a:pPr algn="ctr"/>
          <a:endParaRPr lang="es-BO" sz="2400"/>
        </a:p>
      </dgm:t>
    </dgm:pt>
    <dgm:pt modelId="{D9C700FD-E688-4105-B73C-30A3AEA08D9D}" type="sibTrans" cxnId="{9CC82008-50DA-4871-B81A-2ECF091E8D18}">
      <dgm:prSet/>
      <dgm:spPr/>
      <dgm:t>
        <a:bodyPr/>
        <a:lstStyle/>
        <a:p>
          <a:pPr algn="ctr"/>
          <a:endParaRPr lang="es-BO" sz="2400"/>
        </a:p>
      </dgm:t>
    </dgm:pt>
    <dgm:pt modelId="{ADC1F37B-3F82-49B6-B26A-B76CCC2A172C}">
      <dgm:prSet phldrT="[Texto]" custT="1"/>
      <dgm:spPr>
        <a:noFill/>
        <a:ln w="28575">
          <a:solidFill>
            <a:schemeClr val="bg2">
              <a:lumMod val="75000"/>
              <a:alpha val="90000"/>
            </a:schemeClr>
          </a:solidFill>
        </a:ln>
      </dgm:spPr>
      <dgm:t>
        <a:bodyPr/>
        <a:lstStyle/>
        <a:p>
          <a:pPr algn="l"/>
          <a:r>
            <a:rPr lang="es-ES" sz="1600" dirty="0" smtClean="0">
              <a:solidFill>
                <a:schemeClr val="bg1"/>
              </a:solidFill>
            </a:rPr>
            <a:t>MERCOSUR - Arquitectura</a:t>
          </a:r>
          <a:endParaRPr lang="es-BO" sz="1600" dirty="0">
            <a:solidFill>
              <a:schemeClr val="bg1"/>
            </a:solidFill>
          </a:endParaRPr>
        </a:p>
      </dgm:t>
    </dgm:pt>
    <dgm:pt modelId="{436B837D-C14C-409E-A662-ADE2F301809E}" type="parTrans" cxnId="{DB6A64F9-165B-4E46-8E50-BEBDDEC80080}">
      <dgm:prSet/>
      <dgm:spPr/>
      <dgm:t>
        <a:bodyPr/>
        <a:lstStyle/>
        <a:p>
          <a:pPr algn="ctr"/>
          <a:endParaRPr lang="es-BO" sz="2400"/>
        </a:p>
      </dgm:t>
    </dgm:pt>
    <dgm:pt modelId="{AA1D3575-917D-487E-94F1-D9F7BD796F12}" type="sibTrans" cxnId="{DB6A64F9-165B-4E46-8E50-BEBDDEC80080}">
      <dgm:prSet/>
      <dgm:spPr/>
      <dgm:t>
        <a:bodyPr/>
        <a:lstStyle/>
        <a:p>
          <a:pPr algn="ctr"/>
          <a:endParaRPr lang="es-BO" sz="2400"/>
        </a:p>
      </dgm:t>
    </dgm:pt>
    <dgm:pt modelId="{F2A8562E-000D-4AEE-B346-AF25B6192126}">
      <dgm:prSet phldrT="[Texto]" custT="1"/>
      <dgm:spPr/>
      <dgm:t>
        <a:bodyPr/>
        <a:lstStyle/>
        <a:p>
          <a:pPr algn="ctr"/>
          <a:r>
            <a:rPr lang="es-ES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2013</a:t>
          </a:r>
          <a:endParaRPr lang="es-BO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B46D7D-B67A-48FE-99E2-468CA3F54CAF}" type="parTrans" cxnId="{24BE268B-386E-49C9-B510-E55EF136FD1C}">
      <dgm:prSet/>
      <dgm:spPr/>
      <dgm:t>
        <a:bodyPr/>
        <a:lstStyle/>
        <a:p>
          <a:endParaRPr lang="es-BO" sz="1600"/>
        </a:p>
      </dgm:t>
    </dgm:pt>
    <dgm:pt modelId="{E785FC68-DCA8-4E16-BDF4-B6B54BAB55DD}" type="sibTrans" cxnId="{24BE268B-386E-49C9-B510-E55EF136FD1C}">
      <dgm:prSet/>
      <dgm:spPr/>
      <dgm:t>
        <a:bodyPr/>
        <a:lstStyle/>
        <a:p>
          <a:endParaRPr lang="es-BO" sz="1600"/>
        </a:p>
      </dgm:t>
    </dgm:pt>
    <dgm:pt modelId="{3CBB8AA7-83B3-4B83-8623-399412E039DC}">
      <dgm:prSet phldrT="[Texto]" custT="1"/>
      <dgm:spPr/>
      <dgm:t>
        <a:bodyPr/>
        <a:lstStyle/>
        <a:p>
          <a:pPr algn="l"/>
          <a:r>
            <a:rPr lang="es-E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2011</a:t>
          </a:r>
          <a:endParaRPr lang="es-BO" sz="1600" dirty="0"/>
        </a:p>
      </dgm:t>
    </dgm:pt>
    <dgm:pt modelId="{178A4FC9-200B-4E21-8631-021B03B926BE}" type="parTrans" cxnId="{A4D49078-A59C-41BF-91C0-424B8A7DA5F4}">
      <dgm:prSet/>
      <dgm:spPr/>
      <dgm:t>
        <a:bodyPr/>
        <a:lstStyle/>
        <a:p>
          <a:endParaRPr lang="es-BO" sz="1600"/>
        </a:p>
      </dgm:t>
    </dgm:pt>
    <dgm:pt modelId="{B7F0D149-B17C-4432-A1DA-D734CDA1D4CF}" type="sibTrans" cxnId="{A4D49078-A59C-41BF-91C0-424B8A7DA5F4}">
      <dgm:prSet/>
      <dgm:spPr/>
      <dgm:t>
        <a:bodyPr/>
        <a:lstStyle/>
        <a:p>
          <a:endParaRPr lang="es-BO" sz="1600"/>
        </a:p>
      </dgm:t>
    </dgm:pt>
    <dgm:pt modelId="{7652762F-6581-473B-9194-086CDCB2A6B9}">
      <dgm:prSet phldrT="[Texto]" custT="1"/>
      <dgm:spPr>
        <a:noFill/>
        <a:ln w="28575">
          <a:solidFill>
            <a:schemeClr val="bg2">
              <a:lumMod val="75000"/>
              <a:alpha val="90000"/>
            </a:schemeClr>
          </a:solidFill>
        </a:ln>
      </dgm:spPr>
      <dgm:t>
        <a:bodyPr/>
        <a:lstStyle/>
        <a:p>
          <a:pPr algn="l"/>
          <a:r>
            <a:rPr lang="es-BO" sz="1600" dirty="0" smtClean="0">
              <a:solidFill>
                <a:schemeClr val="bg1"/>
              </a:solidFill>
            </a:rPr>
            <a:t>CINDA  - RLCU Evaluación institucional</a:t>
          </a:r>
          <a:endParaRPr lang="es-BO" sz="1600" dirty="0">
            <a:solidFill>
              <a:schemeClr val="bg1"/>
            </a:solidFill>
          </a:endParaRPr>
        </a:p>
      </dgm:t>
    </dgm:pt>
    <dgm:pt modelId="{B9AA8512-3493-40D3-BB11-2D65981E733A}" type="parTrans" cxnId="{F77BEC76-FAE6-4914-9E5A-C44DA62380DC}">
      <dgm:prSet/>
      <dgm:spPr/>
      <dgm:t>
        <a:bodyPr/>
        <a:lstStyle/>
        <a:p>
          <a:endParaRPr lang="es-BO" sz="1600"/>
        </a:p>
      </dgm:t>
    </dgm:pt>
    <dgm:pt modelId="{55C3AE18-38D2-47D3-B975-8EF6B0B00461}" type="sibTrans" cxnId="{F77BEC76-FAE6-4914-9E5A-C44DA62380DC}">
      <dgm:prSet/>
      <dgm:spPr/>
      <dgm:t>
        <a:bodyPr/>
        <a:lstStyle/>
        <a:p>
          <a:endParaRPr lang="es-BO" sz="1600"/>
        </a:p>
      </dgm:t>
    </dgm:pt>
    <dgm:pt modelId="{3D736658-BA27-477F-A372-6338C18D4775}" type="pres">
      <dgm:prSet presAssocID="{5A73DCFB-11DD-4C0C-90D6-EEE439164E1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BO"/>
        </a:p>
      </dgm:t>
    </dgm:pt>
    <dgm:pt modelId="{72A6FD3E-B5B0-4141-ADD2-BF968183939E}" type="pres">
      <dgm:prSet presAssocID="{C6DC4942-305F-46A1-B68A-8C29489D0054}" presName="horFlow" presStyleCnt="0"/>
      <dgm:spPr/>
      <dgm:t>
        <a:bodyPr/>
        <a:lstStyle/>
        <a:p>
          <a:endParaRPr lang="es-BO"/>
        </a:p>
      </dgm:t>
    </dgm:pt>
    <dgm:pt modelId="{42DBDE07-A4C3-412C-A092-97EBE23F010B}" type="pres">
      <dgm:prSet presAssocID="{C6DC4942-305F-46A1-B68A-8C29489D0054}" presName="bigChev" presStyleLbl="node1" presStyleIdx="0" presStyleCnt="6" custScaleX="85495" custLinFactX="-25128" custLinFactNeighborX="-100000" custLinFactNeighborY="-34"/>
      <dgm:spPr/>
      <dgm:t>
        <a:bodyPr/>
        <a:lstStyle/>
        <a:p>
          <a:endParaRPr lang="es-BO"/>
        </a:p>
      </dgm:t>
    </dgm:pt>
    <dgm:pt modelId="{818161BB-B2A2-407A-9A03-8D4417E24242}" type="pres">
      <dgm:prSet presAssocID="{C05D11EA-143B-4AA3-AF67-69EB65095A43}" presName="parTrans" presStyleCnt="0"/>
      <dgm:spPr/>
      <dgm:t>
        <a:bodyPr/>
        <a:lstStyle/>
        <a:p>
          <a:endParaRPr lang="es-BO"/>
        </a:p>
      </dgm:t>
    </dgm:pt>
    <dgm:pt modelId="{8FC1AAB4-B44E-48AA-BC65-5DD8E73A0AF3}" type="pres">
      <dgm:prSet presAssocID="{59A13293-1F64-4775-BFA2-90D77B130154}" presName="node" presStyleLbl="alignAccFollowNode1" presStyleIdx="0" presStyleCnt="6" custScaleX="303468" custLinFactX="-2831" custLinFactNeighborX="-100000" custLinFactNeighborY="2842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52B13925-FAF2-4D49-8BA5-D8B6236F40B1}" type="pres">
      <dgm:prSet presAssocID="{C6DC4942-305F-46A1-B68A-8C29489D0054}" presName="vSp" presStyleCnt="0"/>
      <dgm:spPr/>
      <dgm:t>
        <a:bodyPr/>
        <a:lstStyle/>
        <a:p>
          <a:endParaRPr lang="es-BO"/>
        </a:p>
      </dgm:t>
    </dgm:pt>
    <dgm:pt modelId="{418E5E79-8676-41AE-992F-4F9FD6753444}" type="pres">
      <dgm:prSet presAssocID="{E52FAD98-5729-49E5-9E4E-800A8FE235FD}" presName="horFlow" presStyleCnt="0"/>
      <dgm:spPr/>
      <dgm:t>
        <a:bodyPr/>
        <a:lstStyle/>
        <a:p>
          <a:endParaRPr lang="es-BO"/>
        </a:p>
      </dgm:t>
    </dgm:pt>
    <dgm:pt modelId="{12863E84-90B2-4A08-B165-1274853EC9AC}" type="pres">
      <dgm:prSet presAssocID="{E52FAD98-5729-49E5-9E4E-800A8FE235FD}" presName="bigChev" presStyleLbl="node1" presStyleIdx="1" presStyleCnt="6" custScaleX="85495" custLinFactX="-25128" custLinFactNeighborX="-100000" custLinFactNeighborY="5561"/>
      <dgm:spPr/>
      <dgm:t>
        <a:bodyPr/>
        <a:lstStyle/>
        <a:p>
          <a:endParaRPr lang="es-BO"/>
        </a:p>
      </dgm:t>
    </dgm:pt>
    <dgm:pt modelId="{BA9B84AA-A3E5-495E-87B0-38F39A136DEB}" type="pres">
      <dgm:prSet presAssocID="{14DC2FB1-699F-45F0-8060-C7B9A79DC5EF}" presName="parTrans" presStyleCnt="0"/>
      <dgm:spPr/>
      <dgm:t>
        <a:bodyPr/>
        <a:lstStyle/>
        <a:p>
          <a:endParaRPr lang="es-BO"/>
        </a:p>
      </dgm:t>
    </dgm:pt>
    <dgm:pt modelId="{24DE82DA-97FB-4F84-873A-43C05E10DB67}" type="pres">
      <dgm:prSet presAssocID="{FF975774-0075-4FFB-B95F-85A4786F5303}" presName="node" presStyleLbl="alignAccFollowNode1" presStyleIdx="1" presStyleCnt="6" custScaleX="303143" custLinFactX="-2084" custLinFactNeighborX="-100000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7783245-CC9B-4F49-999F-E0F1B06309CA}" type="pres">
      <dgm:prSet presAssocID="{E52FAD98-5729-49E5-9E4E-800A8FE235FD}" presName="vSp" presStyleCnt="0"/>
      <dgm:spPr/>
      <dgm:t>
        <a:bodyPr/>
        <a:lstStyle/>
        <a:p>
          <a:endParaRPr lang="es-BO"/>
        </a:p>
      </dgm:t>
    </dgm:pt>
    <dgm:pt modelId="{F146493E-1DB7-4EF7-BC40-D3E23C9CD523}" type="pres">
      <dgm:prSet presAssocID="{6F16E72F-84BB-4506-90BE-9CEF3FE62265}" presName="horFlow" presStyleCnt="0"/>
      <dgm:spPr/>
      <dgm:t>
        <a:bodyPr/>
        <a:lstStyle/>
        <a:p>
          <a:endParaRPr lang="es-BO"/>
        </a:p>
      </dgm:t>
    </dgm:pt>
    <dgm:pt modelId="{50535EA6-F66C-4846-9A24-EC3936D7981C}" type="pres">
      <dgm:prSet presAssocID="{6F16E72F-84BB-4506-90BE-9CEF3FE62265}" presName="bigChev" presStyleLbl="node1" presStyleIdx="2" presStyleCnt="6" custScaleX="85495" custLinFactX="-25128" custLinFactNeighborX="-100000" custLinFactNeighborY="4247"/>
      <dgm:spPr/>
      <dgm:t>
        <a:bodyPr/>
        <a:lstStyle/>
        <a:p>
          <a:endParaRPr lang="es-BO"/>
        </a:p>
      </dgm:t>
    </dgm:pt>
    <dgm:pt modelId="{1D8478FB-2F5A-4FCD-B79A-61DE2D92CBFA}" type="pres">
      <dgm:prSet presAssocID="{20D348CC-0F4D-41C0-9FCC-C570C11257C4}" presName="parTrans" presStyleCnt="0"/>
      <dgm:spPr/>
      <dgm:t>
        <a:bodyPr/>
        <a:lstStyle/>
        <a:p>
          <a:endParaRPr lang="es-BO"/>
        </a:p>
      </dgm:t>
    </dgm:pt>
    <dgm:pt modelId="{467155E4-8CED-462C-83D7-4D6A652828A1}" type="pres">
      <dgm:prSet presAssocID="{EA4D8680-1CF2-4FA9-B6C8-05C08940E97F}" presName="node" presStyleLbl="alignAccFollowNode1" presStyleIdx="2" presStyleCnt="6" custScaleX="303143" custLinFactX="-2084" custLinFactNeighborX="-100000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9F525FA6-0A7C-40C0-9C21-C7CD188EBFCF}" type="pres">
      <dgm:prSet presAssocID="{6F16E72F-84BB-4506-90BE-9CEF3FE62265}" presName="vSp" presStyleCnt="0"/>
      <dgm:spPr/>
      <dgm:t>
        <a:bodyPr/>
        <a:lstStyle/>
        <a:p>
          <a:endParaRPr lang="es-BO"/>
        </a:p>
      </dgm:t>
    </dgm:pt>
    <dgm:pt modelId="{CC728927-21CF-4846-98DF-70E3D66E193F}" type="pres">
      <dgm:prSet presAssocID="{4EB0CE60-74F7-4F54-A8A8-E17E77E11720}" presName="horFlow" presStyleCnt="0"/>
      <dgm:spPr/>
      <dgm:t>
        <a:bodyPr/>
        <a:lstStyle/>
        <a:p>
          <a:endParaRPr lang="es-BO"/>
        </a:p>
      </dgm:t>
    </dgm:pt>
    <dgm:pt modelId="{21B491AE-6475-4097-8520-4039B12E6A68}" type="pres">
      <dgm:prSet presAssocID="{4EB0CE60-74F7-4F54-A8A8-E17E77E11720}" presName="bigChev" presStyleLbl="node1" presStyleIdx="3" presStyleCnt="6" custScaleX="85495" custLinFactX="-25128" custLinFactNeighborX="-100000" custLinFactNeighborY="3131"/>
      <dgm:spPr/>
      <dgm:t>
        <a:bodyPr/>
        <a:lstStyle/>
        <a:p>
          <a:endParaRPr lang="es-BO"/>
        </a:p>
      </dgm:t>
    </dgm:pt>
    <dgm:pt modelId="{E8F6C31F-DE0E-4E22-8D8A-11906E09F7E1}" type="pres">
      <dgm:prSet presAssocID="{F3EF5AD0-47DE-40A9-AD9F-135591408068}" presName="parTrans" presStyleCnt="0"/>
      <dgm:spPr/>
      <dgm:t>
        <a:bodyPr/>
        <a:lstStyle/>
        <a:p>
          <a:endParaRPr lang="es-BO"/>
        </a:p>
      </dgm:t>
    </dgm:pt>
    <dgm:pt modelId="{A49E439F-0F2D-4294-921E-D9CF5FDACFDC}" type="pres">
      <dgm:prSet presAssocID="{EC6406F6-D541-408F-BF69-68EB73AA0EF5}" presName="node" presStyleLbl="alignAccFollowNode1" presStyleIdx="3" presStyleCnt="6" custScaleX="303143" custLinFactX="-2084" custLinFactNeighborX="-100000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F0B44541-CA38-4D5E-A837-7B0A32C544F1}" type="pres">
      <dgm:prSet presAssocID="{4EB0CE60-74F7-4F54-A8A8-E17E77E11720}" presName="vSp" presStyleCnt="0"/>
      <dgm:spPr/>
      <dgm:t>
        <a:bodyPr/>
        <a:lstStyle/>
        <a:p>
          <a:endParaRPr lang="es-BO"/>
        </a:p>
      </dgm:t>
    </dgm:pt>
    <dgm:pt modelId="{0255C5C0-2BE6-4BAB-B975-4C8DF0F1C0EE}" type="pres">
      <dgm:prSet presAssocID="{3CBB8AA7-83B3-4B83-8623-399412E039DC}" presName="horFlow" presStyleCnt="0"/>
      <dgm:spPr/>
      <dgm:t>
        <a:bodyPr/>
        <a:lstStyle/>
        <a:p>
          <a:endParaRPr lang="es-BO"/>
        </a:p>
      </dgm:t>
    </dgm:pt>
    <dgm:pt modelId="{457B6B62-AB8A-4126-AD80-C65439526737}" type="pres">
      <dgm:prSet presAssocID="{3CBB8AA7-83B3-4B83-8623-399412E039DC}" presName="bigChev" presStyleLbl="node1" presStyleIdx="4" presStyleCnt="6" custScaleX="85502" custLinFactX="-25128" custLinFactNeighborX="-100000" custLinFactNeighborY="475"/>
      <dgm:spPr/>
      <dgm:t>
        <a:bodyPr/>
        <a:lstStyle/>
        <a:p>
          <a:endParaRPr lang="es-BO"/>
        </a:p>
      </dgm:t>
    </dgm:pt>
    <dgm:pt modelId="{3823B288-8A0F-44DA-9B12-B514C006C7B5}" type="pres">
      <dgm:prSet presAssocID="{436B837D-C14C-409E-A662-ADE2F301809E}" presName="parTrans" presStyleCnt="0"/>
      <dgm:spPr/>
      <dgm:t>
        <a:bodyPr/>
        <a:lstStyle/>
        <a:p>
          <a:endParaRPr lang="es-BO"/>
        </a:p>
      </dgm:t>
    </dgm:pt>
    <dgm:pt modelId="{E5299B84-A4CC-4512-BCCB-F51D9669CA7E}" type="pres">
      <dgm:prSet presAssocID="{ADC1F37B-3F82-49B6-B26A-B76CCC2A172C}" presName="node" presStyleLbl="alignAccFollowNode1" presStyleIdx="4" presStyleCnt="6" custScaleX="293329" custLinFactNeighborX="-84959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ECD5E45-F101-43E5-83D5-9D04EC87FD24}" type="pres">
      <dgm:prSet presAssocID="{3CBB8AA7-83B3-4B83-8623-399412E039DC}" presName="vSp" presStyleCnt="0"/>
      <dgm:spPr/>
      <dgm:t>
        <a:bodyPr/>
        <a:lstStyle/>
        <a:p>
          <a:endParaRPr lang="es-BO"/>
        </a:p>
      </dgm:t>
    </dgm:pt>
    <dgm:pt modelId="{464D4EFC-8B65-40AA-BB40-86E996047913}" type="pres">
      <dgm:prSet presAssocID="{F2A8562E-000D-4AEE-B346-AF25B6192126}" presName="horFlow" presStyleCnt="0"/>
      <dgm:spPr/>
      <dgm:t>
        <a:bodyPr/>
        <a:lstStyle/>
        <a:p>
          <a:endParaRPr lang="es-BO"/>
        </a:p>
      </dgm:t>
    </dgm:pt>
    <dgm:pt modelId="{7E109C60-001D-4A4D-8E45-2FBF59370155}" type="pres">
      <dgm:prSet presAssocID="{F2A8562E-000D-4AEE-B346-AF25B6192126}" presName="bigChev" presStyleLbl="node1" presStyleIdx="5" presStyleCnt="6" custScaleX="85502" custLinFactX="-25128" custLinFactNeighborX="-100000" custLinFactNeighborY="8183"/>
      <dgm:spPr/>
      <dgm:t>
        <a:bodyPr/>
        <a:lstStyle/>
        <a:p>
          <a:endParaRPr lang="es-BO"/>
        </a:p>
      </dgm:t>
    </dgm:pt>
    <dgm:pt modelId="{DA450B60-E843-43F8-8DB6-20B0421FED2D}" type="pres">
      <dgm:prSet presAssocID="{B9AA8512-3493-40D3-BB11-2D65981E733A}" presName="parTrans" presStyleCnt="0"/>
      <dgm:spPr/>
      <dgm:t>
        <a:bodyPr/>
        <a:lstStyle/>
        <a:p>
          <a:endParaRPr lang="es-BO"/>
        </a:p>
      </dgm:t>
    </dgm:pt>
    <dgm:pt modelId="{F3EAF2FB-4574-46EF-9D61-7FF3557F9D67}" type="pres">
      <dgm:prSet presAssocID="{7652762F-6581-473B-9194-086CDCB2A6B9}" presName="node" presStyleLbl="alignAccFollowNode1" presStyleIdx="5" presStyleCnt="6" custScaleX="299520" custLinFactNeighborX="-90228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57346E98-C672-4F1E-B27A-649843479C08}" type="presOf" srcId="{F2A8562E-000D-4AEE-B346-AF25B6192126}" destId="{7E109C60-001D-4A4D-8E45-2FBF59370155}" srcOrd="0" destOrd="0" presId="urn:microsoft.com/office/officeart/2005/8/layout/lProcess3"/>
    <dgm:cxn modelId="{B6465545-6BF7-48E4-BAB9-4C3C12202BB5}" srcId="{5A73DCFB-11DD-4C0C-90D6-EEE439164E1C}" destId="{C6DC4942-305F-46A1-B68A-8C29489D0054}" srcOrd="0" destOrd="0" parTransId="{0CDD0F8F-ED2E-44FD-A04B-10E8C829BDE3}" sibTransId="{AB533943-42BE-4680-A8F9-747E3E884844}"/>
    <dgm:cxn modelId="{36B45968-9B7E-41B6-8E00-00BFE827ADD9}" type="presOf" srcId="{C6DC4942-305F-46A1-B68A-8C29489D0054}" destId="{42DBDE07-A4C3-412C-A092-97EBE23F010B}" srcOrd="0" destOrd="0" presId="urn:microsoft.com/office/officeart/2005/8/layout/lProcess3"/>
    <dgm:cxn modelId="{15609D84-1C13-4313-9A75-B8E0C34E2DBE}" srcId="{5A73DCFB-11DD-4C0C-90D6-EEE439164E1C}" destId="{6F16E72F-84BB-4506-90BE-9CEF3FE62265}" srcOrd="2" destOrd="0" parTransId="{6EFA679E-39F6-422D-B684-174B43B54C1E}" sibTransId="{E47BE6DB-CC24-4E04-A9A7-0E465BE694D3}"/>
    <dgm:cxn modelId="{578B33A8-D693-4D0B-BF88-6D09450044CE}" type="presOf" srcId="{59A13293-1F64-4775-BFA2-90D77B130154}" destId="{8FC1AAB4-B44E-48AA-BC65-5DD8E73A0AF3}" srcOrd="0" destOrd="0" presId="urn:microsoft.com/office/officeart/2005/8/layout/lProcess3"/>
    <dgm:cxn modelId="{2B08B8EC-A989-430B-822C-B129C5CB7928}" type="presOf" srcId="{E52FAD98-5729-49E5-9E4E-800A8FE235FD}" destId="{12863E84-90B2-4A08-B165-1274853EC9AC}" srcOrd="0" destOrd="0" presId="urn:microsoft.com/office/officeart/2005/8/layout/lProcess3"/>
    <dgm:cxn modelId="{87B211E0-DCAD-4C58-A476-F1BDF3C815A9}" type="presOf" srcId="{EC6406F6-D541-408F-BF69-68EB73AA0EF5}" destId="{A49E439F-0F2D-4294-921E-D9CF5FDACFDC}" srcOrd="0" destOrd="0" presId="urn:microsoft.com/office/officeart/2005/8/layout/lProcess3"/>
    <dgm:cxn modelId="{9B7DD020-99AB-45C7-9FB3-C38EA53BF0FB}" type="presOf" srcId="{7652762F-6581-473B-9194-086CDCB2A6B9}" destId="{F3EAF2FB-4574-46EF-9D61-7FF3557F9D67}" srcOrd="0" destOrd="0" presId="urn:microsoft.com/office/officeart/2005/8/layout/lProcess3"/>
    <dgm:cxn modelId="{9CC82008-50DA-4871-B81A-2ECF091E8D18}" srcId="{4EB0CE60-74F7-4F54-A8A8-E17E77E11720}" destId="{EC6406F6-D541-408F-BF69-68EB73AA0EF5}" srcOrd="0" destOrd="0" parTransId="{F3EF5AD0-47DE-40A9-AD9F-135591408068}" sibTransId="{D9C700FD-E688-4105-B73C-30A3AEA08D9D}"/>
    <dgm:cxn modelId="{75886041-B808-4F9E-9C3D-4ED0074222AF}" srcId="{E52FAD98-5729-49E5-9E4E-800A8FE235FD}" destId="{FF975774-0075-4FFB-B95F-85A4786F5303}" srcOrd="0" destOrd="0" parTransId="{14DC2FB1-699F-45F0-8060-C7B9A79DC5EF}" sibTransId="{45B653C9-BFA0-4051-A57B-A976636A4DDC}"/>
    <dgm:cxn modelId="{24BE268B-386E-49C9-B510-E55EF136FD1C}" srcId="{5A73DCFB-11DD-4C0C-90D6-EEE439164E1C}" destId="{F2A8562E-000D-4AEE-B346-AF25B6192126}" srcOrd="5" destOrd="0" parTransId="{C3B46D7D-B67A-48FE-99E2-468CA3F54CAF}" sibTransId="{E785FC68-DCA8-4E16-BDF4-B6B54BAB55DD}"/>
    <dgm:cxn modelId="{017EB957-7A5F-416A-B4E1-D7C313C918E2}" type="presOf" srcId="{ADC1F37B-3F82-49B6-B26A-B76CCC2A172C}" destId="{E5299B84-A4CC-4512-BCCB-F51D9669CA7E}" srcOrd="0" destOrd="0" presId="urn:microsoft.com/office/officeart/2005/8/layout/lProcess3"/>
    <dgm:cxn modelId="{E89C5B9B-2CBB-490B-B04E-CE25B2BF2AF3}" srcId="{6F16E72F-84BB-4506-90BE-9CEF3FE62265}" destId="{EA4D8680-1CF2-4FA9-B6C8-05C08940E97F}" srcOrd="0" destOrd="0" parTransId="{20D348CC-0F4D-41C0-9FCC-C570C11257C4}" sibTransId="{465DFBE6-BAAE-4DA1-A0C0-6D5946B2A381}"/>
    <dgm:cxn modelId="{DB6A64F9-165B-4E46-8E50-BEBDDEC80080}" srcId="{3CBB8AA7-83B3-4B83-8623-399412E039DC}" destId="{ADC1F37B-3F82-49B6-B26A-B76CCC2A172C}" srcOrd="0" destOrd="0" parTransId="{436B837D-C14C-409E-A662-ADE2F301809E}" sibTransId="{AA1D3575-917D-487E-94F1-D9F7BD796F12}"/>
    <dgm:cxn modelId="{B8827D44-00F4-4DDD-BFD3-7255970AF22E}" type="presOf" srcId="{5A73DCFB-11DD-4C0C-90D6-EEE439164E1C}" destId="{3D736658-BA27-477F-A372-6338C18D4775}" srcOrd="0" destOrd="0" presId="urn:microsoft.com/office/officeart/2005/8/layout/lProcess3"/>
    <dgm:cxn modelId="{69A0A1F7-06CA-4531-895A-90F168DF379C}" type="presOf" srcId="{6F16E72F-84BB-4506-90BE-9CEF3FE62265}" destId="{50535EA6-F66C-4846-9A24-EC3936D7981C}" srcOrd="0" destOrd="0" presId="urn:microsoft.com/office/officeart/2005/8/layout/lProcess3"/>
    <dgm:cxn modelId="{F77BEC76-FAE6-4914-9E5A-C44DA62380DC}" srcId="{F2A8562E-000D-4AEE-B346-AF25B6192126}" destId="{7652762F-6581-473B-9194-086CDCB2A6B9}" srcOrd="0" destOrd="0" parTransId="{B9AA8512-3493-40D3-BB11-2D65981E733A}" sibTransId="{55C3AE18-38D2-47D3-B975-8EF6B0B00461}"/>
    <dgm:cxn modelId="{4ECC5FBF-EB3E-4D16-8A5B-10F7E30CBBB8}" type="presOf" srcId="{4EB0CE60-74F7-4F54-A8A8-E17E77E11720}" destId="{21B491AE-6475-4097-8520-4039B12E6A68}" srcOrd="0" destOrd="0" presId="urn:microsoft.com/office/officeart/2005/8/layout/lProcess3"/>
    <dgm:cxn modelId="{3AAE74BE-D3EB-4900-84B4-499FAE55472B}" srcId="{5A73DCFB-11DD-4C0C-90D6-EEE439164E1C}" destId="{4EB0CE60-74F7-4F54-A8A8-E17E77E11720}" srcOrd="3" destOrd="0" parTransId="{72344916-34CC-4CAA-9F99-DFCFD478B9BD}" sibTransId="{B48249F5-3ED7-4B65-82C8-DB38035F4547}"/>
    <dgm:cxn modelId="{6670F368-936A-4B7C-8A28-7F74F6EDF837}" srcId="{5A73DCFB-11DD-4C0C-90D6-EEE439164E1C}" destId="{E52FAD98-5729-49E5-9E4E-800A8FE235FD}" srcOrd="1" destOrd="0" parTransId="{FF132B96-ED81-4D10-A1F3-D7FBEEEA4DA8}" sibTransId="{16A89C82-3742-4364-ACD2-41A3AD29072B}"/>
    <dgm:cxn modelId="{ADC91AE4-E0D5-4C79-ABBA-AA04F3E9181F}" type="presOf" srcId="{FF975774-0075-4FFB-B95F-85A4786F5303}" destId="{24DE82DA-97FB-4F84-873A-43C05E10DB67}" srcOrd="0" destOrd="0" presId="urn:microsoft.com/office/officeart/2005/8/layout/lProcess3"/>
    <dgm:cxn modelId="{A4D49078-A59C-41BF-91C0-424B8A7DA5F4}" srcId="{5A73DCFB-11DD-4C0C-90D6-EEE439164E1C}" destId="{3CBB8AA7-83B3-4B83-8623-399412E039DC}" srcOrd="4" destOrd="0" parTransId="{178A4FC9-200B-4E21-8631-021B03B926BE}" sibTransId="{B7F0D149-B17C-4432-A1DA-D734CDA1D4CF}"/>
    <dgm:cxn modelId="{14D73824-3AC8-479E-8A04-9F921C506771}" srcId="{C6DC4942-305F-46A1-B68A-8C29489D0054}" destId="{59A13293-1F64-4775-BFA2-90D77B130154}" srcOrd="0" destOrd="0" parTransId="{C05D11EA-143B-4AA3-AF67-69EB65095A43}" sibTransId="{8981421A-E4B1-4A5D-BA9E-FA2AACABA7EB}"/>
    <dgm:cxn modelId="{FD1A2652-3D3E-4791-8D21-FC86F4E7A431}" type="presOf" srcId="{EA4D8680-1CF2-4FA9-B6C8-05C08940E97F}" destId="{467155E4-8CED-462C-83D7-4D6A652828A1}" srcOrd="0" destOrd="0" presId="urn:microsoft.com/office/officeart/2005/8/layout/lProcess3"/>
    <dgm:cxn modelId="{4CD5D394-3E00-417B-95B3-D304E774B7C5}" type="presOf" srcId="{3CBB8AA7-83B3-4B83-8623-399412E039DC}" destId="{457B6B62-AB8A-4126-AD80-C65439526737}" srcOrd="0" destOrd="0" presId="urn:microsoft.com/office/officeart/2005/8/layout/lProcess3"/>
    <dgm:cxn modelId="{BAE28B91-EDAA-4AC6-ABAB-342CFF82C74B}" type="presParOf" srcId="{3D736658-BA27-477F-A372-6338C18D4775}" destId="{72A6FD3E-B5B0-4141-ADD2-BF968183939E}" srcOrd="0" destOrd="0" presId="urn:microsoft.com/office/officeart/2005/8/layout/lProcess3"/>
    <dgm:cxn modelId="{90BAF1C7-5945-41F0-AE6B-1CA6D37DAD11}" type="presParOf" srcId="{72A6FD3E-B5B0-4141-ADD2-BF968183939E}" destId="{42DBDE07-A4C3-412C-A092-97EBE23F010B}" srcOrd="0" destOrd="0" presId="urn:microsoft.com/office/officeart/2005/8/layout/lProcess3"/>
    <dgm:cxn modelId="{088B0BE3-F334-42B3-A210-7D6E96B1BBE2}" type="presParOf" srcId="{72A6FD3E-B5B0-4141-ADD2-BF968183939E}" destId="{818161BB-B2A2-407A-9A03-8D4417E24242}" srcOrd="1" destOrd="0" presId="urn:microsoft.com/office/officeart/2005/8/layout/lProcess3"/>
    <dgm:cxn modelId="{8C58ADEB-B1B3-4287-A07F-42A632680937}" type="presParOf" srcId="{72A6FD3E-B5B0-4141-ADD2-BF968183939E}" destId="{8FC1AAB4-B44E-48AA-BC65-5DD8E73A0AF3}" srcOrd="2" destOrd="0" presId="urn:microsoft.com/office/officeart/2005/8/layout/lProcess3"/>
    <dgm:cxn modelId="{EF9670DD-F5C6-4EC1-B8AD-B79DEB486A9A}" type="presParOf" srcId="{3D736658-BA27-477F-A372-6338C18D4775}" destId="{52B13925-FAF2-4D49-8BA5-D8B6236F40B1}" srcOrd="1" destOrd="0" presId="urn:microsoft.com/office/officeart/2005/8/layout/lProcess3"/>
    <dgm:cxn modelId="{C5B8405B-5075-4F9C-997C-7CC0F905E02B}" type="presParOf" srcId="{3D736658-BA27-477F-A372-6338C18D4775}" destId="{418E5E79-8676-41AE-992F-4F9FD6753444}" srcOrd="2" destOrd="0" presId="urn:microsoft.com/office/officeart/2005/8/layout/lProcess3"/>
    <dgm:cxn modelId="{49DEDAAF-7C87-473E-B4E2-B19EEC542465}" type="presParOf" srcId="{418E5E79-8676-41AE-992F-4F9FD6753444}" destId="{12863E84-90B2-4A08-B165-1274853EC9AC}" srcOrd="0" destOrd="0" presId="urn:microsoft.com/office/officeart/2005/8/layout/lProcess3"/>
    <dgm:cxn modelId="{F6918F54-5AD3-47CF-A744-7EA7CAD35AB0}" type="presParOf" srcId="{418E5E79-8676-41AE-992F-4F9FD6753444}" destId="{BA9B84AA-A3E5-495E-87B0-38F39A136DEB}" srcOrd="1" destOrd="0" presId="urn:microsoft.com/office/officeart/2005/8/layout/lProcess3"/>
    <dgm:cxn modelId="{71832BD9-5020-4A11-905C-810262FE128B}" type="presParOf" srcId="{418E5E79-8676-41AE-992F-4F9FD6753444}" destId="{24DE82DA-97FB-4F84-873A-43C05E10DB67}" srcOrd="2" destOrd="0" presId="urn:microsoft.com/office/officeart/2005/8/layout/lProcess3"/>
    <dgm:cxn modelId="{9BD0FC83-F51F-4A46-B002-88F74C8EA661}" type="presParOf" srcId="{3D736658-BA27-477F-A372-6338C18D4775}" destId="{B7783245-CC9B-4F49-999F-E0F1B06309CA}" srcOrd="3" destOrd="0" presId="urn:microsoft.com/office/officeart/2005/8/layout/lProcess3"/>
    <dgm:cxn modelId="{6D3B9943-DFE7-4136-B850-1B3926F7474F}" type="presParOf" srcId="{3D736658-BA27-477F-A372-6338C18D4775}" destId="{F146493E-1DB7-4EF7-BC40-D3E23C9CD523}" srcOrd="4" destOrd="0" presId="urn:microsoft.com/office/officeart/2005/8/layout/lProcess3"/>
    <dgm:cxn modelId="{5D0955F0-8BD8-437F-B437-6FCEFA08D8C6}" type="presParOf" srcId="{F146493E-1DB7-4EF7-BC40-D3E23C9CD523}" destId="{50535EA6-F66C-4846-9A24-EC3936D7981C}" srcOrd="0" destOrd="0" presId="urn:microsoft.com/office/officeart/2005/8/layout/lProcess3"/>
    <dgm:cxn modelId="{105A4751-A5E2-4E9A-915B-39097C4596D4}" type="presParOf" srcId="{F146493E-1DB7-4EF7-BC40-D3E23C9CD523}" destId="{1D8478FB-2F5A-4FCD-B79A-61DE2D92CBFA}" srcOrd="1" destOrd="0" presId="urn:microsoft.com/office/officeart/2005/8/layout/lProcess3"/>
    <dgm:cxn modelId="{1FA28F89-7E5C-4947-9EEF-760DF87F8FF5}" type="presParOf" srcId="{F146493E-1DB7-4EF7-BC40-D3E23C9CD523}" destId="{467155E4-8CED-462C-83D7-4D6A652828A1}" srcOrd="2" destOrd="0" presId="urn:microsoft.com/office/officeart/2005/8/layout/lProcess3"/>
    <dgm:cxn modelId="{E9E6FA53-7BC3-4DA0-BA8B-F4558BEF126F}" type="presParOf" srcId="{3D736658-BA27-477F-A372-6338C18D4775}" destId="{9F525FA6-0A7C-40C0-9C21-C7CD188EBFCF}" srcOrd="5" destOrd="0" presId="urn:microsoft.com/office/officeart/2005/8/layout/lProcess3"/>
    <dgm:cxn modelId="{FAA686DE-8643-466F-9833-C8D9D358D39D}" type="presParOf" srcId="{3D736658-BA27-477F-A372-6338C18D4775}" destId="{CC728927-21CF-4846-98DF-70E3D66E193F}" srcOrd="6" destOrd="0" presId="urn:microsoft.com/office/officeart/2005/8/layout/lProcess3"/>
    <dgm:cxn modelId="{382B0CB7-5798-4D3E-8110-F1C015C367E7}" type="presParOf" srcId="{CC728927-21CF-4846-98DF-70E3D66E193F}" destId="{21B491AE-6475-4097-8520-4039B12E6A68}" srcOrd="0" destOrd="0" presId="urn:microsoft.com/office/officeart/2005/8/layout/lProcess3"/>
    <dgm:cxn modelId="{F31E1876-F438-4F83-9C8D-84BC1AFD2630}" type="presParOf" srcId="{CC728927-21CF-4846-98DF-70E3D66E193F}" destId="{E8F6C31F-DE0E-4E22-8D8A-11906E09F7E1}" srcOrd="1" destOrd="0" presId="urn:microsoft.com/office/officeart/2005/8/layout/lProcess3"/>
    <dgm:cxn modelId="{B59EF17E-FB03-4028-ACA5-343D530DF714}" type="presParOf" srcId="{CC728927-21CF-4846-98DF-70E3D66E193F}" destId="{A49E439F-0F2D-4294-921E-D9CF5FDACFDC}" srcOrd="2" destOrd="0" presId="urn:microsoft.com/office/officeart/2005/8/layout/lProcess3"/>
    <dgm:cxn modelId="{02D8B16B-6BA2-47D1-B0C4-386A824657B4}" type="presParOf" srcId="{3D736658-BA27-477F-A372-6338C18D4775}" destId="{F0B44541-CA38-4D5E-A837-7B0A32C544F1}" srcOrd="7" destOrd="0" presId="urn:microsoft.com/office/officeart/2005/8/layout/lProcess3"/>
    <dgm:cxn modelId="{3B94D9B5-EF1A-4CCC-B50A-C98B6158BBA8}" type="presParOf" srcId="{3D736658-BA27-477F-A372-6338C18D4775}" destId="{0255C5C0-2BE6-4BAB-B975-4C8DF0F1C0EE}" srcOrd="8" destOrd="0" presId="urn:microsoft.com/office/officeart/2005/8/layout/lProcess3"/>
    <dgm:cxn modelId="{F36DBDEF-5A82-4E55-8498-E7D6C3A27B2D}" type="presParOf" srcId="{0255C5C0-2BE6-4BAB-B975-4C8DF0F1C0EE}" destId="{457B6B62-AB8A-4126-AD80-C65439526737}" srcOrd="0" destOrd="0" presId="urn:microsoft.com/office/officeart/2005/8/layout/lProcess3"/>
    <dgm:cxn modelId="{2410EA38-254E-4677-AF4E-25666E1499ED}" type="presParOf" srcId="{0255C5C0-2BE6-4BAB-B975-4C8DF0F1C0EE}" destId="{3823B288-8A0F-44DA-9B12-B514C006C7B5}" srcOrd="1" destOrd="0" presId="urn:microsoft.com/office/officeart/2005/8/layout/lProcess3"/>
    <dgm:cxn modelId="{D7AB1CE8-7009-40F5-958F-B131FB9A7FB2}" type="presParOf" srcId="{0255C5C0-2BE6-4BAB-B975-4C8DF0F1C0EE}" destId="{E5299B84-A4CC-4512-BCCB-F51D9669CA7E}" srcOrd="2" destOrd="0" presId="urn:microsoft.com/office/officeart/2005/8/layout/lProcess3"/>
    <dgm:cxn modelId="{24D22ACA-1C51-49D3-B238-35DF20F1C0D0}" type="presParOf" srcId="{3D736658-BA27-477F-A372-6338C18D4775}" destId="{BECD5E45-F101-43E5-83D5-9D04EC87FD24}" srcOrd="9" destOrd="0" presId="urn:microsoft.com/office/officeart/2005/8/layout/lProcess3"/>
    <dgm:cxn modelId="{483A3A2B-B645-4B3A-B6D4-18B06419706D}" type="presParOf" srcId="{3D736658-BA27-477F-A372-6338C18D4775}" destId="{464D4EFC-8B65-40AA-BB40-86E996047913}" srcOrd="10" destOrd="0" presId="urn:microsoft.com/office/officeart/2005/8/layout/lProcess3"/>
    <dgm:cxn modelId="{ACF9C6A6-1038-40FA-B7B8-3F7109AE69AF}" type="presParOf" srcId="{464D4EFC-8B65-40AA-BB40-86E996047913}" destId="{7E109C60-001D-4A4D-8E45-2FBF59370155}" srcOrd="0" destOrd="0" presId="urn:microsoft.com/office/officeart/2005/8/layout/lProcess3"/>
    <dgm:cxn modelId="{A8C17BBF-1CBC-4C3F-8185-1AC066E3032A}" type="presParOf" srcId="{464D4EFC-8B65-40AA-BB40-86E996047913}" destId="{DA450B60-E843-43F8-8DB6-20B0421FED2D}" srcOrd="1" destOrd="0" presId="urn:microsoft.com/office/officeart/2005/8/layout/lProcess3"/>
    <dgm:cxn modelId="{FDDFF45D-317D-483E-8997-5894396D60F9}" type="presParOf" srcId="{464D4EFC-8B65-40AA-BB40-86E996047913}" destId="{F3EAF2FB-4574-46EF-9D61-7FF3557F9D6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BDE07-A4C3-412C-A092-97EBE23F010B}">
      <dsp:nvSpPr>
        <dsp:cNvPr id="0" name=""/>
        <dsp:cNvSpPr/>
      </dsp:nvSpPr>
      <dsp:spPr>
        <a:xfrm>
          <a:off x="0" y="0"/>
          <a:ext cx="1382281" cy="646719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1996</a:t>
          </a:r>
          <a:endParaRPr lang="es-BO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3360" y="0"/>
        <a:ext cx="735562" cy="646719"/>
      </dsp:txXfrm>
    </dsp:sp>
    <dsp:sp modelId="{8FC1AAB4-B44E-48AA-BC65-5DD8E73A0AF3}">
      <dsp:nvSpPr>
        <dsp:cNvPr id="0" name=""/>
        <dsp:cNvSpPr/>
      </dsp:nvSpPr>
      <dsp:spPr>
        <a:xfrm>
          <a:off x="1373308" y="70444"/>
          <a:ext cx="4072365" cy="536776"/>
        </a:xfrm>
        <a:prstGeom prst="chevron">
          <a:avLst/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Centro Interuniversitario de Desarrollo (CINDA)</a:t>
          </a:r>
          <a:endParaRPr lang="es-BO" sz="1600" kern="1200" dirty="0">
            <a:solidFill>
              <a:schemeClr val="bg1"/>
            </a:solidFill>
          </a:endParaRPr>
        </a:p>
      </dsp:txBody>
      <dsp:txXfrm>
        <a:off x="1641696" y="70444"/>
        <a:ext cx="3535589" cy="536776"/>
      </dsp:txXfrm>
    </dsp:sp>
    <dsp:sp modelId="{12863E84-90B2-4A08-B165-1274853EC9AC}">
      <dsp:nvSpPr>
        <dsp:cNvPr id="0" name=""/>
        <dsp:cNvSpPr/>
      </dsp:nvSpPr>
      <dsp:spPr>
        <a:xfrm>
          <a:off x="0" y="773442"/>
          <a:ext cx="1382281" cy="646719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18235"/>
                <a:satOff val="-1316"/>
                <a:lumOff val="6045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8235"/>
                <a:satOff val="-1316"/>
                <a:lumOff val="6045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8235"/>
                <a:satOff val="-1316"/>
                <a:lumOff val="60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1998</a:t>
          </a:r>
          <a:endParaRPr lang="es-BO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3360" y="773442"/>
        <a:ext cx="735562" cy="646719"/>
      </dsp:txXfrm>
    </dsp:sp>
    <dsp:sp modelId="{24DE82DA-97FB-4F84-873A-43C05E10DB67}">
      <dsp:nvSpPr>
        <dsp:cNvPr id="0" name=""/>
        <dsp:cNvSpPr/>
      </dsp:nvSpPr>
      <dsp:spPr>
        <a:xfrm>
          <a:off x="1383332" y="792449"/>
          <a:ext cx="4068004" cy="536776"/>
        </a:xfrm>
        <a:prstGeom prst="chevron">
          <a:avLst/>
        </a:prstGeom>
        <a:noFill/>
        <a:ln w="28575" cap="flat" cmpd="sng" algn="ctr">
          <a:solidFill>
            <a:schemeClr val="bg2">
              <a:lumMod val="7500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Fundación Red Latinoamericana de Cooperación Universitaria (RLCU)</a:t>
          </a:r>
          <a:endParaRPr lang="es-BO" sz="1600" kern="1200" dirty="0">
            <a:solidFill>
              <a:schemeClr val="bg1"/>
            </a:solidFill>
          </a:endParaRPr>
        </a:p>
      </dsp:txBody>
      <dsp:txXfrm>
        <a:off x="1651720" y="792449"/>
        <a:ext cx="3531228" cy="536776"/>
      </dsp:txXfrm>
    </dsp:sp>
    <dsp:sp modelId="{50535EA6-F66C-4846-9A24-EC3936D7981C}">
      <dsp:nvSpPr>
        <dsp:cNvPr id="0" name=""/>
        <dsp:cNvSpPr/>
      </dsp:nvSpPr>
      <dsp:spPr>
        <a:xfrm>
          <a:off x="0" y="1502204"/>
          <a:ext cx="1382281" cy="646719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36469"/>
                <a:satOff val="-2632"/>
                <a:lumOff val="1209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6469"/>
                <a:satOff val="-2632"/>
                <a:lumOff val="1209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6469"/>
                <a:satOff val="-2632"/>
                <a:lumOff val="120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2001</a:t>
          </a:r>
          <a:endParaRPr lang="es-BO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3360" y="1502204"/>
        <a:ext cx="735562" cy="646719"/>
      </dsp:txXfrm>
    </dsp:sp>
    <dsp:sp modelId="{467155E4-8CED-462C-83D7-4D6A652828A1}">
      <dsp:nvSpPr>
        <dsp:cNvPr id="0" name=""/>
        <dsp:cNvSpPr/>
      </dsp:nvSpPr>
      <dsp:spPr>
        <a:xfrm>
          <a:off x="1383332" y="1529709"/>
          <a:ext cx="4068004" cy="536776"/>
        </a:xfrm>
        <a:prstGeom prst="chevron">
          <a:avLst/>
        </a:prstGeom>
        <a:noFill/>
        <a:ln w="28575" cap="flat" cmpd="sng" algn="ctr">
          <a:solidFill>
            <a:schemeClr val="bg2">
              <a:lumMod val="7500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Universidad Plena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Ministerio de Educación</a:t>
          </a:r>
          <a:endParaRPr lang="es-BO" sz="1600" kern="1200" dirty="0">
            <a:solidFill>
              <a:schemeClr val="bg1"/>
            </a:solidFill>
          </a:endParaRPr>
        </a:p>
      </dsp:txBody>
      <dsp:txXfrm>
        <a:off x="1651720" y="1529709"/>
        <a:ext cx="3531228" cy="536776"/>
      </dsp:txXfrm>
    </dsp:sp>
    <dsp:sp modelId="{21B491AE-6475-4097-8520-4039B12E6A68}">
      <dsp:nvSpPr>
        <dsp:cNvPr id="0" name=""/>
        <dsp:cNvSpPr/>
      </dsp:nvSpPr>
      <dsp:spPr>
        <a:xfrm>
          <a:off x="0" y="2232246"/>
          <a:ext cx="1382281" cy="646719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54704"/>
                <a:satOff val="-3947"/>
                <a:lumOff val="1813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54704"/>
                <a:satOff val="-3947"/>
                <a:lumOff val="1813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54704"/>
                <a:satOff val="-3947"/>
                <a:lumOff val="1813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2007</a:t>
          </a:r>
          <a:endParaRPr lang="es-BO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3360" y="2232246"/>
        <a:ext cx="735562" cy="646719"/>
      </dsp:txXfrm>
    </dsp:sp>
    <dsp:sp modelId="{A49E439F-0F2D-4294-921E-D9CF5FDACFDC}">
      <dsp:nvSpPr>
        <dsp:cNvPr id="0" name=""/>
        <dsp:cNvSpPr/>
      </dsp:nvSpPr>
      <dsp:spPr>
        <a:xfrm>
          <a:off x="1383332" y="2266968"/>
          <a:ext cx="4068004" cy="536776"/>
        </a:xfrm>
        <a:prstGeom prst="chevron">
          <a:avLst/>
        </a:prstGeom>
        <a:noFill/>
        <a:ln w="28575" cap="flat" cmpd="sng" algn="ctr">
          <a:solidFill>
            <a:schemeClr val="bg2">
              <a:lumMod val="7500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MERCOSUR - Ingeniería Industrial y de Sistemas</a:t>
          </a:r>
          <a:endParaRPr lang="es-BO" sz="1600" kern="1200" dirty="0">
            <a:solidFill>
              <a:schemeClr val="bg1"/>
            </a:solidFill>
          </a:endParaRPr>
        </a:p>
      </dsp:txBody>
      <dsp:txXfrm>
        <a:off x="1651720" y="2266968"/>
        <a:ext cx="3531228" cy="536776"/>
      </dsp:txXfrm>
    </dsp:sp>
    <dsp:sp modelId="{457B6B62-AB8A-4126-AD80-C65439526737}">
      <dsp:nvSpPr>
        <dsp:cNvPr id="0" name=""/>
        <dsp:cNvSpPr/>
      </dsp:nvSpPr>
      <dsp:spPr>
        <a:xfrm>
          <a:off x="0" y="2952329"/>
          <a:ext cx="1382394" cy="646719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72938"/>
                <a:satOff val="-5263"/>
                <a:lumOff val="24181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72938"/>
                <a:satOff val="-5263"/>
                <a:lumOff val="24181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72938"/>
                <a:satOff val="-5263"/>
                <a:lumOff val="2418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2011</a:t>
          </a:r>
          <a:endParaRPr lang="es-BO" sz="1600" kern="1200" dirty="0"/>
        </a:p>
      </dsp:txBody>
      <dsp:txXfrm>
        <a:off x="323360" y="2952329"/>
        <a:ext cx="735675" cy="646719"/>
      </dsp:txXfrm>
    </dsp:sp>
    <dsp:sp modelId="{E5299B84-A4CC-4512-BCCB-F51D9669CA7E}">
      <dsp:nvSpPr>
        <dsp:cNvPr id="0" name=""/>
        <dsp:cNvSpPr/>
      </dsp:nvSpPr>
      <dsp:spPr>
        <a:xfrm>
          <a:off x="1443025" y="3004228"/>
          <a:ext cx="3936306" cy="536776"/>
        </a:xfrm>
        <a:prstGeom prst="chevron">
          <a:avLst/>
        </a:prstGeom>
        <a:noFill/>
        <a:ln w="28575" cap="flat" cmpd="sng" algn="ctr">
          <a:solidFill>
            <a:schemeClr val="bg2">
              <a:lumMod val="7500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MERCOSUR - Arquitectura</a:t>
          </a:r>
          <a:endParaRPr lang="es-BO" sz="1600" kern="1200" dirty="0">
            <a:solidFill>
              <a:schemeClr val="bg1"/>
            </a:solidFill>
          </a:endParaRPr>
        </a:p>
      </dsp:txBody>
      <dsp:txXfrm>
        <a:off x="1711413" y="3004228"/>
        <a:ext cx="3399530" cy="536776"/>
      </dsp:txXfrm>
    </dsp:sp>
    <dsp:sp modelId="{7E109C60-001D-4A4D-8E45-2FBF59370155}">
      <dsp:nvSpPr>
        <dsp:cNvPr id="0" name=""/>
        <dsp:cNvSpPr/>
      </dsp:nvSpPr>
      <dsp:spPr>
        <a:xfrm>
          <a:off x="0" y="3686735"/>
          <a:ext cx="1382394" cy="646719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91173"/>
                <a:satOff val="-6579"/>
                <a:lumOff val="3022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91173"/>
                <a:satOff val="-6579"/>
                <a:lumOff val="3022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91173"/>
                <a:satOff val="-6579"/>
                <a:lumOff val="302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2013</a:t>
          </a:r>
          <a:endParaRPr lang="es-BO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3360" y="3686735"/>
        <a:ext cx="735675" cy="646719"/>
      </dsp:txXfrm>
    </dsp:sp>
    <dsp:sp modelId="{F3EAF2FB-4574-46EF-9D61-7FF3557F9D67}">
      <dsp:nvSpPr>
        <dsp:cNvPr id="0" name=""/>
        <dsp:cNvSpPr/>
      </dsp:nvSpPr>
      <dsp:spPr>
        <a:xfrm>
          <a:off x="1431951" y="3741488"/>
          <a:ext cx="4019386" cy="536776"/>
        </a:xfrm>
        <a:prstGeom prst="chevron">
          <a:avLst/>
        </a:prstGeom>
        <a:noFill/>
        <a:ln w="28575" cap="flat" cmpd="sng" algn="ctr">
          <a:solidFill>
            <a:schemeClr val="bg2">
              <a:lumMod val="7500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kern="1200" dirty="0" smtClean="0">
              <a:solidFill>
                <a:schemeClr val="bg1"/>
              </a:solidFill>
            </a:rPr>
            <a:t>CINDA  - RLCU Evaluación institucional</a:t>
          </a:r>
          <a:endParaRPr lang="es-BO" sz="1600" kern="1200" dirty="0">
            <a:solidFill>
              <a:schemeClr val="bg1"/>
            </a:solidFill>
          </a:endParaRPr>
        </a:p>
      </dsp:txBody>
      <dsp:txXfrm>
        <a:off x="1700339" y="3741488"/>
        <a:ext cx="3482610" cy="536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DF18C-1966-4E4C-947D-46B81188D1F2}" type="datetimeFigureOut">
              <a:rPr lang="es-BO" smtClean="0"/>
              <a:t>13/05/2014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3C559-D10C-46D7-BA2D-718EA0B18A0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12999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D1551-1B98-4AFE-A970-CE37A22D54D3}" type="datetimeFigureOut">
              <a:rPr lang="es-BO" smtClean="0"/>
              <a:t>13/05/2014</a:t>
            </a:fld>
            <a:endParaRPr lang="es-B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53898-300B-4B70-B45B-2265AF033CCF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43982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8A31A9FA-E2EF-4135-BAB7-5C0D814BC66E}" type="slidenum">
              <a:rPr lang="es-ES" b="0" smtClean="0">
                <a:solidFill>
                  <a:schemeClr val="tx1"/>
                </a:solidFill>
              </a:rPr>
              <a:pPr eaLnBrk="1" hangingPunct="1"/>
              <a:t>16</a:t>
            </a:fld>
            <a:endParaRPr lang="es-ES" b="0" smtClean="0">
              <a:solidFill>
                <a:schemeClr val="tx1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00CE1C0F-21BA-4FDE-BA3C-13ED4912632B}" type="slidenum">
              <a:rPr lang="es-ES" b="0" smtClean="0">
                <a:solidFill>
                  <a:schemeClr val="tx1"/>
                </a:solidFill>
              </a:rPr>
              <a:pPr eaLnBrk="1" hangingPunct="1"/>
              <a:t>20</a:t>
            </a:fld>
            <a:endParaRPr lang="es-ES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70F904A1-BF2A-4AAC-A16D-F9ADBDE7A777}" type="slidenum">
              <a:rPr lang="es-ES" b="0" smtClean="0">
                <a:solidFill>
                  <a:schemeClr val="tx1"/>
                </a:solidFill>
              </a:rPr>
              <a:pPr eaLnBrk="1" hangingPunct="1"/>
              <a:t>25</a:t>
            </a:fld>
            <a:endParaRPr lang="es-ES" b="0" smtClean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70F904A1-BF2A-4AAC-A16D-F9ADBDE7A777}" type="slidenum">
              <a:rPr lang="es-ES" b="0" smtClean="0">
                <a:solidFill>
                  <a:schemeClr val="tx1"/>
                </a:solidFill>
              </a:rPr>
              <a:pPr eaLnBrk="1" hangingPunct="1"/>
              <a:t>26</a:t>
            </a:fld>
            <a:endParaRPr lang="es-ES" b="0" smtClean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70F904A1-BF2A-4AAC-A16D-F9ADBDE7A777}" type="slidenum">
              <a:rPr lang="es-ES" b="0" smtClean="0">
                <a:solidFill>
                  <a:schemeClr val="tx1"/>
                </a:solidFill>
              </a:rPr>
              <a:pPr eaLnBrk="1" hangingPunct="1"/>
              <a:t>27</a:t>
            </a:fld>
            <a:endParaRPr lang="es-ES" b="0" smtClean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70F904A1-BF2A-4AAC-A16D-F9ADBDE7A777}" type="slidenum">
              <a:rPr lang="es-ES" b="0" smtClean="0">
                <a:solidFill>
                  <a:schemeClr val="tx1"/>
                </a:solidFill>
              </a:rPr>
              <a:pPr eaLnBrk="1" hangingPunct="1"/>
              <a:t>28</a:t>
            </a:fld>
            <a:endParaRPr lang="es-ES" b="0" smtClean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70F904A1-BF2A-4AAC-A16D-F9ADBDE7A777}" type="slidenum">
              <a:rPr lang="es-ES" b="0" smtClean="0">
                <a:solidFill>
                  <a:schemeClr val="tx1"/>
                </a:solidFill>
              </a:rPr>
              <a:pPr eaLnBrk="1" hangingPunct="1"/>
              <a:t>29</a:t>
            </a:fld>
            <a:endParaRPr lang="es-ES" b="0" smtClean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36E106AC-2AF2-4936-9CA1-36AC93D33C5F}" type="slidenum">
              <a:rPr lang="es-ES" b="0" smtClean="0">
                <a:solidFill>
                  <a:schemeClr val="tx1"/>
                </a:solidFill>
              </a:rPr>
              <a:pPr eaLnBrk="1" hangingPunct="1"/>
              <a:t>30</a:t>
            </a:fld>
            <a:endParaRPr lang="es-ES" b="0" smtClean="0">
              <a:solidFill>
                <a:schemeClr val="tx1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13/05/2014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13/05/2014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13/05/2014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13/05/2014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1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36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13/05/2014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13/05/2014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13/05/2014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13/05/2014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t>13/05/2014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s Documentos\fondo 2.jpg"/>
          <p:cNvPicPr>
            <a:picLocks noChangeAspect="1" noChangeArrowheads="1"/>
          </p:cNvPicPr>
          <p:nvPr userDrawn="1"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" y="548680"/>
            <a:ext cx="914399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CONVENIOS%202012%20sonido%203.ppt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CONVENIOS%202012%20sonido%203.pptx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8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upsa.edu.bo/index.php?option=com_content&amp;view=article&amp;id=217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12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cure.asme.org/ASMESearch/SearchLinks.cfm?type=section" TargetMode="External"/><Relationship Id="rId11" Type="http://schemas.openxmlformats.org/officeDocument/2006/relationships/image" Target="../media/image45.jpeg"/><Relationship Id="rId5" Type="http://schemas.openxmlformats.org/officeDocument/2006/relationships/image" Target="../media/image41.jpeg"/><Relationship Id="rId10" Type="http://schemas.openxmlformats.org/officeDocument/2006/relationships/image" Target="../media/image44.jpeg"/><Relationship Id="rId4" Type="http://schemas.openxmlformats.org/officeDocument/2006/relationships/hyperlink" Target="http://www.microsoft.com/uk/education/schools/software-licensing/types-of-educational-licence/campus-agreement.aspx" TargetMode="External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38.jpeg"/><Relationship Id="rId10" Type="http://schemas.openxmlformats.org/officeDocument/2006/relationships/image" Target="../media/image53.jpeg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CONVENIOS%202012%20sonido%203.ppt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CONVENIOS%202012%20sonido%203.ppt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ONVENIOS%202012%20sonido%203.pptx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Subtítulo"/>
          <p:cNvSpPr txBox="1">
            <a:spLocks/>
          </p:cNvSpPr>
          <p:nvPr/>
        </p:nvSpPr>
        <p:spPr>
          <a:xfrm>
            <a:off x="5670376" y="6309320"/>
            <a:ext cx="197971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BO" sz="1600" dirty="0" smtClean="0">
                <a:solidFill>
                  <a:schemeClr val="bg1"/>
                </a:solidFill>
              </a:rPr>
              <a:t>Santa Cruz - Bolivia</a:t>
            </a:r>
            <a:endParaRPr lang="es-BO" sz="1600" dirty="0">
              <a:solidFill>
                <a:schemeClr val="bg1"/>
              </a:solidFill>
            </a:endParaRPr>
          </a:p>
        </p:txBody>
      </p:sp>
      <p:pic>
        <p:nvPicPr>
          <p:cNvPr id="18435" name="Picture 3" descr="D:\Mis Documentos\Mis Documentos\TANIA LANDIVAR\PROMOUPSA 2014\Presentacion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5545326" cy="266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5" y="6258703"/>
            <a:ext cx="794759" cy="57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0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12349" r="2809" b="4101"/>
          <a:stretch/>
        </p:blipFill>
        <p:spPr>
          <a:xfrm>
            <a:off x="1903304" y="1625154"/>
            <a:ext cx="3897231" cy="2652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Tania\Desktop\FOTOS UPSA\FOTOS UPSA PARA WEB 2014\IMG_1888 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82" y="3524005"/>
            <a:ext cx="3421367" cy="228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Tania\Desktop\FOTOS UPSA\FOTOS UPSA PARA WEB 2014\IMG_1927 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92929"/>
            <a:ext cx="3788908" cy="252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0" y="0"/>
            <a:ext cx="7344816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Campus </a:t>
            </a:r>
            <a:r>
              <a:rPr lang="en-US" altLang="ja-JP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universitario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9511" y="831633"/>
            <a:ext cx="8856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3200" dirty="0" smtClean="0">
                <a:solidFill>
                  <a:schemeClr val="bg1"/>
                </a:solidFill>
              </a:rPr>
              <a:t>Dos</a:t>
            </a:r>
            <a:r>
              <a:rPr lang="es-BO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BO" sz="3200" dirty="0" smtClean="0">
                <a:solidFill>
                  <a:schemeClr val="bg1"/>
                </a:solidFill>
              </a:rPr>
              <a:t>completas</a:t>
            </a:r>
            <a:r>
              <a:rPr lang="es-BO" sz="4400" dirty="0" smtClean="0">
                <a:solidFill>
                  <a:schemeClr val="bg2">
                    <a:lumMod val="50000"/>
                  </a:schemeClr>
                </a:solidFill>
              </a:rPr>
              <a:t> Cafeterías </a:t>
            </a:r>
            <a:endParaRPr lang="es-B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hlinkClick r:id="rId2" action="ppaction://hlinkpres?slideindex=1&amp;slidetitle="/>
          </p:cNvPr>
          <p:cNvSpPr txBox="1">
            <a:spLocks noChangeArrowheads="1"/>
          </p:cNvSpPr>
          <p:nvPr/>
        </p:nvSpPr>
        <p:spPr>
          <a:xfrm>
            <a:off x="827584" y="3068959"/>
            <a:ext cx="7568853" cy="1440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FontTx/>
              <a:buNone/>
            </a:pP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Y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además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ACTIVIDADES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que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contribuirán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a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tu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formación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profesional</a:t>
            </a:r>
            <a:r>
              <a:rPr lang="es-ES" altLang="ja-JP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371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0"/>
            <a:ext cx="8229600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DEPORTeS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2050" name="Picture 2" descr="E:\Fotos sacadas para web 2012\Infraestructura\2219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94" y="2996952"/>
            <a:ext cx="4456477" cy="297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ania\Desktop\FOTOS UPSA\FOTOS UPSA PARA WEB 2014\IMG_2748 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" y="850640"/>
            <a:ext cx="4518589" cy="301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0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0"/>
            <a:ext cx="9036496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esparcimiento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2" name="Picture 2" descr="C:\Users\Tania\Desktop\FOTOS UPSA\FOTOS UPSA PARA WEB 2014\IMG_2700 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3101"/>
            <a:ext cx="4968059" cy="331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Tania\Desktop\Fotos sacadas para web 2012\Vida universitaria\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414617"/>
            <a:ext cx="5086379" cy="33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3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" b="5103"/>
          <a:stretch/>
        </p:blipFill>
        <p:spPr>
          <a:xfrm>
            <a:off x="446856" y="861823"/>
            <a:ext cx="4680520" cy="313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-4869"/>
            <a:ext cx="8229600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EXPRESIÓN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9" name="Picture 2" descr="E:\Fotos sacadas para web 2012\Vida universitaria\1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53687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-28619"/>
            <a:ext cx="8229600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ARTE y </a:t>
            </a:r>
            <a:r>
              <a:rPr lang="en-US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cultura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1028" name="Picture 4" descr="C:\Users\Tania\Desktop\FOTOS UPSA\otras\100_54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0" y="1052736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ania\Desktop\FOTOS UPSA\otras\exte cultu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80" y="2846968"/>
            <a:ext cx="4737220" cy="313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0" y="1628775"/>
            <a:ext cx="4824413" cy="3240088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110000"/>
              </a:lnSpc>
              <a:buFontTx/>
              <a:buNone/>
            </a:pPr>
            <a:endParaRPr lang="en-US" altLang="ja-JP" sz="2000" b="1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algn="just" eaLnBrk="1" hangingPunct="1">
              <a:lnSpc>
                <a:spcPct val="110000"/>
              </a:lnSpc>
              <a:buFontTx/>
              <a:buNone/>
            </a:pPr>
            <a:endParaRPr lang="es-ES" sz="2000" b="1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8196" name="Text Box 12"/>
          <p:cNvSpPr txBox="1">
            <a:spLocks noChangeArrowheads="1"/>
          </p:cNvSpPr>
          <p:nvPr/>
        </p:nvSpPr>
        <p:spPr bwMode="auto">
          <a:xfrm>
            <a:off x="132646" y="5467871"/>
            <a:ext cx="88028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sz="4400" cap="all" spc="-15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Bachiller</a:t>
            </a:r>
            <a:r>
              <a:rPr lang="en-US" sz="4400" cap="all" spc="-15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UPSA  </a:t>
            </a:r>
            <a:r>
              <a:rPr lang="en-US" sz="4400" cap="all" spc="-15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 </a:t>
            </a:r>
            <a:r>
              <a:rPr lang="en-US" sz="4400" cap="all" spc="-15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CAINCO</a:t>
            </a:r>
            <a:endParaRPr lang="en-US" sz="4400" cap="all" spc="-15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9516" y="0"/>
            <a:ext cx="860373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Becas Estudiantiles</a:t>
            </a:r>
            <a:r>
              <a:rPr lang="es-BO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 </a:t>
            </a:r>
            <a:r>
              <a:rPr lang="es-E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por Concursos</a:t>
            </a:r>
            <a:endParaRPr lang="es-BO" sz="36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7" t="35684" r="787" b="16428"/>
          <a:stretch/>
        </p:blipFill>
        <p:spPr>
          <a:xfrm>
            <a:off x="-75831" y="1584961"/>
            <a:ext cx="9219829" cy="3284199"/>
          </a:xfrm>
          <a:prstGeom prst="rect">
            <a:avLst/>
          </a:prstGeom>
        </p:spPr>
      </p:pic>
      <p:sp>
        <p:nvSpPr>
          <p:cNvPr id="8197" name="Rectangle 18"/>
          <p:cNvSpPr>
            <a:spLocks noChangeArrowheads="1"/>
          </p:cNvSpPr>
          <p:nvPr/>
        </p:nvSpPr>
        <p:spPr bwMode="auto">
          <a:xfrm>
            <a:off x="179512" y="1556791"/>
            <a:ext cx="4248472" cy="391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Concurso Intercolegial de Dibujo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Concurso de Oratoria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Concurso de Empresas Virtuales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Concurso de Cotas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Concurso Futuro CRE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Becas </a:t>
            </a:r>
            <a:r>
              <a:rPr lang="es-E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Tahuichi</a:t>
            </a:r>
            <a:endParaRPr lang="es-E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Becas Comisión Episcopal de Educación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35" y="1587405"/>
            <a:ext cx="4620723" cy="346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5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8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6" grpId="1"/>
      <p:bldP spid="2" grpId="0"/>
      <p:bldP spid="819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hlinkClick r:id="rId2" action="ppaction://hlinkpres?slideindex=1&amp;slidetitle="/>
          </p:cNvPr>
          <p:cNvSpPr txBox="1">
            <a:spLocks noChangeArrowheads="1"/>
          </p:cNvSpPr>
          <p:nvPr/>
        </p:nvSpPr>
        <p:spPr>
          <a:xfrm>
            <a:off x="827584" y="2148611"/>
            <a:ext cx="7568853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FontTx/>
              <a:buNone/>
            </a:pP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Las </a:t>
            </a:r>
            <a:r>
              <a:rPr lang="en-US" altLang="ja-JP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acreditaciones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,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 </a:t>
            </a:r>
            <a:r>
              <a:rPr lang="en-US" altLang="ja-JP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relaciones</a:t>
            </a:r>
            <a:r>
              <a:rPr lang="en-US" altLang="ja-JP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interinstitucionales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y </a:t>
            </a:r>
            <a:r>
              <a:rPr lang="en-US" altLang="ja-JP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convenios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son la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prueba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que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la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calidad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y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excelencia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 la UPSA se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proyecta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en el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contexto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global.</a:t>
            </a:r>
          </a:p>
          <a:p>
            <a:pPr>
              <a:lnSpc>
                <a:spcPct val="110000"/>
              </a:lnSpc>
              <a:buFontTx/>
              <a:buNone/>
            </a:pPr>
            <a:endParaRPr lang="es-E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5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-44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ACREDITACIONES</a:t>
            </a:r>
            <a:endParaRPr lang="es-ES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graphicFrame>
        <p:nvGraphicFramePr>
          <p:cNvPr id="33" name="32 Diagrama"/>
          <p:cNvGraphicFramePr/>
          <p:nvPr>
            <p:extLst>
              <p:ext uri="{D42A27DB-BD31-4B8C-83A1-F6EECF244321}">
                <p14:modId xmlns:p14="http://schemas.microsoft.com/office/powerpoint/2010/main" val="451136063"/>
              </p:ext>
            </p:extLst>
          </p:nvPr>
        </p:nvGraphicFramePr>
        <p:xfrm>
          <a:off x="30334" y="1340768"/>
          <a:ext cx="6143233" cy="4333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58" y="908720"/>
            <a:ext cx="12874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46" y="3742652"/>
            <a:ext cx="2024303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53816"/>
            <a:ext cx="3200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Tania\Desktop\FOTOS UPSA\Mercosurestudianti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15" y="4797151"/>
            <a:ext cx="142776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3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-16325" y="12022"/>
            <a:ext cx="8003381" cy="64633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Academias </a:t>
            </a:r>
            <a:r>
              <a:rPr lang="es-ES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tecnológicas</a:t>
            </a:r>
            <a:endParaRPr lang="es-ES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15367" name="Text Box 20"/>
          <p:cNvSpPr txBox="1">
            <a:spLocks noChangeArrowheads="1"/>
          </p:cNvSpPr>
          <p:nvPr/>
        </p:nvSpPr>
        <p:spPr bwMode="auto">
          <a:xfrm>
            <a:off x="107504" y="6166465"/>
            <a:ext cx="78562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r>
              <a:rPr lang="es-ES" altLang="ja-JP" sz="2200" b="0" dirty="0">
                <a:ea typeface="ＭＳ Ｐゴシック" pitchFamily="34" charset="-128"/>
              </a:rPr>
              <a:t>Variada y continua formación con entrenamiento </a:t>
            </a:r>
            <a:r>
              <a:rPr lang="es-ES" altLang="ja-JP" sz="2200" b="0" dirty="0" smtClean="0">
                <a:ea typeface="ＭＳ Ｐゴシック" pitchFamily="34" charset="-128"/>
              </a:rPr>
              <a:t>profesional</a:t>
            </a:r>
            <a:endParaRPr lang="es-ES" sz="2200" b="0" dirty="0"/>
          </a:p>
        </p:txBody>
      </p:sp>
      <p:grpSp>
        <p:nvGrpSpPr>
          <p:cNvPr id="5" name="4 Grupo"/>
          <p:cNvGrpSpPr/>
          <p:nvPr/>
        </p:nvGrpSpPr>
        <p:grpSpPr>
          <a:xfrm>
            <a:off x="390872" y="1366434"/>
            <a:ext cx="8401047" cy="4188882"/>
            <a:chOff x="390872" y="1366434"/>
            <a:chExt cx="8401047" cy="4188882"/>
          </a:xfrm>
        </p:grpSpPr>
        <p:grpSp>
          <p:nvGrpSpPr>
            <p:cNvPr id="4" name="3 Grupo"/>
            <p:cNvGrpSpPr/>
            <p:nvPr/>
          </p:nvGrpSpPr>
          <p:grpSpPr>
            <a:xfrm>
              <a:off x="390872" y="1366434"/>
              <a:ext cx="8401047" cy="4116573"/>
              <a:chOff x="390872" y="1366434"/>
              <a:chExt cx="8401047" cy="4116573"/>
            </a:xfrm>
          </p:grpSpPr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1464" y="1752511"/>
                <a:ext cx="4284663" cy="9159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1" descr="D:\Mis Documentos\Downloads\señaletica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1905" y="3131672"/>
                <a:ext cx="1898650" cy="94932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2" descr="http://www.upsa.edu.bo/images/stories/logo%20microsoft%20agreement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962" y="3066585"/>
                <a:ext cx="2655888" cy="10795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4" descr="http://www.upsa.edu.bo/images/stories/logo%20asme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373" y="4474945"/>
                <a:ext cx="1673225" cy="100806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8" descr="http://www.upsa.edu.bo/images/stories/logoancb-sc.jpg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2194" y="1670755"/>
                <a:ext cx="1609725" cy="10795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4" name="18 Grupo"/>
              <p:cNvGrpSpPr>
                <a:grpSpLocks/>
              </p:cNvGrpSpPr>
              <p:nvPr/>
            </p:nvGrpSpPr>
            <p:grpSpPr bwMode="auto">
              <a:xfrm>
                <a:off x="390872" y="1366434"/>
                <a:ext cx="1328737" cy="1485900"/>
                <a:chOff x="7596336" y="3140968"/>
                <a:chExt cx="1328738" cy="1486074"/>
              </a:xfrm>
            </p:grpSpPr>
            <p:pic>
              <p:nvPicPr>
                <p:cNvPr id="25" name="Picture 30" descr="http://ewh.ieee.org/r10/calcutta/wie/IEEE_logo.jp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2360" y="3140968"/>
                  <a:ext cx="985837" cy="122396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26 CuadroTexto"/>
                <p:cNvSpPr txBox="1">
                  <a:spLocks noChangeArrowheads="1"/>
                </p:cNvSpPr>
                <p:nvPr/>
              </p:nvSpPr>
              <p:spPr bwMode="auto">
                <a:xfrm>
                  <a:off x="7596336" y="4365104"/>
                  <a:ext cx="1328738" cy="261938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s-BO" sz="1100" dirty="0">
                      <a:solidFill>
                        <a:schemeClr val="accent2"/>
                      </a:solidFill>
                    </a:rPr>
                    <a:t>Rama Estudiantil</a:t>
                  </a:r>
                </a:p>
              </p:txBody>
            </p:sp>
          </p:grpSp>
          <p:pic>
            <p:nvPicPr>
              <p:cNvPr id="28" name="Picture 19" descr="http://mzooriweb.com/newmz/images/googleappslogo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1295" y="3698737"/>
                <a:ext cx="1905000" cy="9525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284" y="4365104"/>
              <a:ext cx="1162532" cy="11902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75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nia\Desktop\FOTOS UPSA\Fotos sacadas para web 2012\Infraestructura\1837 red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7544" y="1052736"/>
            <a:ext cx="8496944" cy="5112568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/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Formar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talentos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humanos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competitivos</a:t>
            </a: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,</a:t>
            </a:r>
            <a:endParaRPr lang="en-US" sz="3500" dirty="0">
              <a:solidFill>
                <a:schemeClr val="bg2">
                  <a:lumMod val="75000"/>
                </a:schemeClr>
              </a:solidFill>
              <a:effectLst>
                <a:outerShdw blurRad="50800" dist="38100" dir="2700000" sx="101000" sy="101000" algn="tl">
                  <a:schemeClr val="tx1">
                    <a:alpha val="59000"/>
                  </a:schemeClr>
                </a:outerShdw>
              </a:effectLst>
              <a:cs typeface="Arial" pitchFamily="34" charset="0"/>
            </a:endParaRP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con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visión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globalizada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,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espíritu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emprendedor</a:t>
            </a: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y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sentido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ético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,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preparados</a:t>
            </a: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para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crear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,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gestionar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y </a:t>
            </a: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liderar</a:t>
            </a:r>
            <a:endParaRPr lang="en-US" sz="3500" dirty="0" smtClean="0">
              <a:solidFill>
                <a:schemeClr val="bg2">
                  <a:lumMod val="75000"/>
                </a:schemeClr>
              </a:solidFill>
              <a:effectLst>
                <a:outerShdw blurRad="50800" dist="38100" dir="2700000" sx="101000" sy="101000" algn="tl">
                  <a:schemeClr val="tx1">
                    <a:alpha val="59000"/>
                  </a:schemeClr>
                </a:outerShdw>
              </a:effectLst>
              <a:cs typeface="Arial" pitchFamily="34" charset="0"/>
            </a:endParaRP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actividades</a:t>
            </a: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productivas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e </a:t>
            </a: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innovadoras</a:t>
            </a:r>
            <a:endParaRPr lang="en-US" sz="3500" dirty="0" smtClean="0">
              <a:solidFill>
                <a:schemeClr val="bg2">
                  <a:lumMod val="75000"/>
                </a:schemeClr>
              </a:solidFill>
              <a:effectLst>
                <a:outerShdw blurRad="50800" dist="38100" dir="2700000" sx="101000" sy="101000" algn="tl">
                  <a:schemeClr val="tx1">
                    <a:alpha val="59000"/>
                  </a:schemeClr>
                </a:outerShdw>
              </a:effectLst>
              <a:cs typeface="Arial" pitchFamily="34" charset="0"/>
            </a:endParaRP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que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promuevan</a:t>
            </a: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  <a:r>
              <a:rPr lang="en-US" sz="3500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la </a:t>
            </a: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transformación</a:t>
            </a: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y el </a:t>
            </a: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desarrollo</a:t>
            </a: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 de la </a:t>
            </a:r>
            <a:r>
              <a:rPr lang="en-US" sz="35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comunidad</a:t>
            </a:r>
            <a:r>
              <a:rPr lang="en-US" sz="3500" dirty="0" smtClean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sx="101000" sy="101000" algn="tl">
                    <a:schemeClr val="tx1">
                      <a:alpha val="59000"/>
                    </a:schemeClr>
                  </a:outerShdw>
                </a:effectLst>
                <a:cs typeface="Arial" pitchFamily="34" charset="0"/>
              </a:rPr>
              <a:t>.</a:t>
            </a:r>
            <a:endParaRPr lang="en-US" sz="3500" dirty="0">
              <a:solidFill>
                <a:schemeClr val="bg2">
                  <a:lumMod val="75000"/>
                </a:schemeClr>
              </a:solidFill>
              <a:effectLst>
                <a:outerShdw blurRad="50800" dist="38100" dir="2700000" sx="101000" sy="101000" algn="tl">
                  <a:schemeClr val="tx1">
                    <a:alpha val="59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08301" y="332656"/>
            <a:ext cx="1583779" cy="936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MISIÓN</a:t>
            </a:r>
            <a:endParaRPr lang="en-US" sz="3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79512" y="-27384"/>
            <a:ext cx="8820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200" b="1" dirty="0" smtClean="0">
                <a:solidFill>
                  <a:schemeClr val="bg1"/>
                </a:solidFill>
                <a:latin typeface="+mj-lt"/>
              </a:rPr>
              <a:t>FUNDACIÓN UNIVERSIDAD PRIVADA DE SANTA CRUZ DE LA SIERRA - UPSA</a:t>
            </a:r>
            <a:endParaRPr lang="es-BO" sz="2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64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3999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80231" y="1666672"/>
            <a:ext cx="6696001" cy="6840762"/>
            <a:chOff x="-1331913" y="476250"/>
            <a:chExt cx="7632701" cy="7615238"/>
          </a:xfrm>
        </p:grpSpPr>
        <p:sp>
          <p:nvSpPr>
            <p:cNvPr id="20483" name="Oval 3"/>
            <p:cNvSpPr>
              <a:spLocks noChangeArrowheads="1"/>
            </p:cNvSpPr>
            <p:nvPr/>
          </p:nvSpPr>
          <p:spPr bwMode="auto">
            <a:xfrm>
              <a:off x="-1331913" y="476250"/>
              <a:ext cx="7632701" cy="7615238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30724" name="Oval 4"/>
            <p:cNvSpPr>
              <a:spLocks noChangeArrowheads="1"/>
            </p:cNvSpPr>
            <p:nvPr/>
          </p:nvSpPr>
          <p:spPr bwMode="auto">
            <a:xfrm>
              <a:off x="2124075" y="4221163"/>
              <a:ext cx="431800" cy="431800"/>
            </a:xfrm>
            <a:prstGeom prst="ellipse">
              <a:avLst/>
            </a:prstGeom>
            <a:solidFill>
              <a:schemeClr val="folHlink">
                <a:alpha val="39999"/>
              </a:schemeClr>
            </a:solidFill>
            <a:ln w="28575" algn="ctr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85" name="Oval 5"/>
            <p:cNvSpPr>
              <a:spLocks noChangeArrowheads="1"/>
            </p:cNvSpPr>
            <p:nvPr/>
          </p:nvSpPr>
          <p:spPr bwMode="auto">
            <a:xfrm>
              <a:off x="2052638" y="4149725"/>
              <a:ext cx="576262" cy="574675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86" name="Oval 6"/>
            <p:cNvSpPr>
              <a:spLocks noChangeArrowheads="1"/>
            </p:cNvSpPr>
            <p:nvPr/>
          </p:nvSpPr>
          <p:spPr bwMode="auto">
            <a:xfrm>
              <a:off x="1952625" y="4037013"/>
              <a:ext cx="792163" cy="790575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88" name="Oval 8"/>
            <p:cNvSpPr>
              <a:spLocks noChangeArrowheads="1"/>
            </p:cNvSpPr>
            <p:nvPr/>
          </p:nvSpPr>
          <p:spPr bwMode="auto">
            <a:xfrm>
              <a:off x="1808163" y="3898900"/>
              <a:ext cx="1052512" cy="1050925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342900" indent="-342900">
                <a:spcBef>
                  <a:spcPct val="20000"/>
                </a:spcBef>
              </a:pP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20489" name="Oval 9"/>
            <p:cNvSpPr>
              <a:spLocks noChangeArrowheads="1"/>
            </p:cNvSpPr>
            <p:nvPr/>
          </p:nvSpPr>
          <p:spPr bwMode="auto">
            <a:xfrm>
              <a:off x="1692275" y="3789363"/>
              <a:ext cx="1268413" cy="1265237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90" name="Oval 10"/>
            <p:cNvSpPr>
              <a:spLocks noChangeArrowheads="1"/>
            </p:cNvSpPr>
            <p:nvPr/>
          </p:nvSpPr>
          <p:spPr bwMode="auto">
            <a:xfrm>
              <a:off x="1552575" y="3648075"/>
              <a:ext cx="1555750" cy="1552575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91" name="Oval 11"/>
            <p:cNvSpPr>
              <a:spLocks noChangeArrowheads="1"/>
            </p:cNvSpPr>
            <p:nvPr/>
          </p:nvSpPr>
          <p:spPr bwMode="auto">
            <a:xfrm>
              <a:off x="1331913" y="3429000"/>
              <a:ext cx="1992312" cy="1987550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92" name="Oval 12"/>
            <p:cNvSpPr>
              <a:spLocks noChangeArrowheads="1"/>
            </p:cNvSpPr>
            <p:nvPr/>
          </p:nvSpPr>
          <p:spPr bwMode="auto">
            <a:xfrm>
              <a:off x="1069975" y="3100388"/>
              <a:ext cx="2566988" cy="2560637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93" name="Oval 13"/>
            <p:cNvSpPr>
              <a:spLocks noChangeArrowheads="1"/>
            </p:cNvSpPr>
            <p:nvPr/>
          </p:nvSpPr>
          <p:spPr bwMode="auto">
            <a:xfrm>
              <a:off x="828675" y="2789238"/>
              <a:ext cx="3095625" cy="3087687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auto">
            <a:xfrm>
              <a:off x="468313" y="2492375"/>
              <a:ext cx="3743325" cy="3733800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95" name="Oval 15"/>
            <p:cNvSpPr>
              <a:spLocks noChangeArrowheads="1"/>
            </p:cNvSpPr>
            <p:nvPr/>
          </p:nvSpPr>
          <p:spPr bwMode="auto">
            <a:xfrm>
              <a:off x="73025" y="2098675"/>
              <a:ext cx="4572000" cy="4560888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  <p:sp>
          <p:nvSpPr>
            <p:cNvPr id="20496" name="Oval 16"/>
            <p:cNvSpPr>
              <a:spLocks noChangeArrowheads="1"/>
            </p:cNvSpPr>
            <p:nvPr/>
          </p:nvSpPr>
          <p:spPr bwMode="auto">
            <a:xfrm>
              <a:off x="-539750" y="1412875"/>
              <a:ext cx="5905500" cy="5891213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BO"/>
            </a:p>
          </p:txBody>
        </p:sp>
      </p:grp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-25575"/>
            <a:ext cx="8003381" cy="64633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CONVENIOS internacionales</a:t>
            </a:r>
            <a:endParaRPr lang="es-ES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92" y="663337"/>
            <a:ext cx="615088" cy="60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 descr="C:\Users\Tania\Desktop\FOTOS UPSA\Mercosurestudiant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18" y="674161"/>
            <a:ext cx="658942" cy="5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Tania\Desktop\FOTOS UPSA\logos\Red latinoamerican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63339"/>
            <a:ext cx="914201" cy="60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Tania\Desktop\FOTOS UPSA\logos\AUIP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74" y="671505"/>
            <a:ext cx="1210506" cy="6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Tania\Desktop\FOTOS UPSA\logos\IAES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74161"/>
            <a:ext cx="674000" cy="5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Tania\Desktop\FOTOS UPSA\logos\logo ciudad mundo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15" y="663337"/>
            <a:ext cx="1109301" cy="61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Tania\Desktop\FOTOS UPSA\logos\MARC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63338"/>
            <a:ext cx="1224136" cy="61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Tania\Desktop\FOTOS UPSA\logos\OU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69" y="663338"/>
            <a:ext cx="1825207" cy="60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9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000">
        <p14:prism isContent="1"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0" y="-4869"/>
            <a:ext cx="8229600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INTERCAMBIOS ESTUDIANTILES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5" name="Rectangle 18">
            <a:hlinkClick r:id="rId2" action="ppaction://hlinkpres?slideindex=1&amp;slidetitle="/>
          </p:cNvPr>
          <p:cNvSpPr txBox="1">
            <a:spLocks noChangeArrowheads="1"/>
          </p:cNvSpPr>
          <p:nvPr/>
        </p:nvSpPr>
        <p:spPr>
          <a:xfrm>
            <a:off x="1043608" y="2132856"/>
            <a:ext cx="7568853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FontTx/>
              <a:buNone/>
            </a:pP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Ser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estudiante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UPSA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significa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ser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candidato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a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realizar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una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experiencia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internacional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en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calidad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estudiante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intercambio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con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prestigiosas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universidades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del exterior, con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las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que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la UPSA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tiene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convenio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.</a:t>
            </a:r>
          </a:p>
          <a:p>
            <a:pPr>
              <a:lnSpc>
                <a:spcPct val="110000"/>
              </a:lnSpc>
              <a:buFontTx/>
              <a:buNone/>
            </a:pPr>
            <a:endParaRPr lang="es-E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84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hlinkClick r:id="rId2" action="ppaction://hlinkpres?slideindex=1&amp;slidetitle="/>
          </p:cNvPr>
          <p:cNvSpPr txBox="1">
            <a:spLocks noChangeArrowheads="1"/>
          </p:cNvSpPr>
          <p:nvPr/>
        </p:nvSpPr>
        <p:spPr>
          <a:xfrm>
            <a:off x="1043608" y="2132856"/>
            <a:ext cx="7568853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buFontTx/>
              <a:buNone/>
            </a:pP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La </a:t>
            </a:r>
            <a:r>
              <a:rPr lang="en-US" altLang="ja-JP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relación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con </a:t>
            </a:r>
            <a:r>
              <a:rPr lang="en-US" altLang="ja-JP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más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 </a:t>
            </a:r>
            <a:r>
              <a:rPr lang="en-US" altLang="ja-JP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130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universidades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en </a:t>
            </a:r>
            <a:r>
              <a:rPr lang="en-US" altLang="ja-JP" sz="4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28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países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permite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el </a:t>
            </a:r>
            <a:r>
              <a:rPr lang="en-US" altLang="ja-JP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desarrollo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 </a:t>
            </a:r>
            <a:r>
              <a:rPr lang="en-US" altLang="ja-JP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proyectos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en </a:t>
            </a:r>
            <a:r>
              <a:rPr lang="en-US" altLang="ja-JP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conjunto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e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intercambios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estudiantiles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y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docentes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. </a:t>
            </a:r>
          </a:p>
          <a:p>
            <a:pPr>
              <a:lnSpc>
                <a:spcPct val="110000"/>
              </a:lnSpc>
              <a:buFontTx/>
              <a:buNone/>
            </a:pPr>
            <a:endParaRPr lang="es-E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0" y="0"/>
            <a:ext cx="8229600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INTERCAMBIOS ESTUDIANTILES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8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0" y="-4869"/>
            <a:ext cx="8229600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INTERCAMBIOS ESTUDIANTILES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5122" name="Picture 2" descr="C:\Users\Tania\Desktop\INTERNACIONALIZACION\Nataly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734">
            <a:off x="514527" y="1131063"/>
            <a:ext cx="4573511" cy="343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nia\Desktop\INTERNACIONALIZACION\Adolfo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1286">
            <a:off x="3673208" y="2470676"/>
            <a:ext cx="5068232" cy="380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076056" y="1024817"/>
            <a:ext cx="1087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IDIOMA</a:t>
            </a:r>
            <a:endParaRPr lang="es-BO" sz="2200" i="1" dirty="0"/>
          </a:p>
        </p:txBody>
      </p:sp>
      <p:sp>
        <p:nvSpPr>
          <p:cNvPr id="7" name="6 Rectángulo"/>
          <p:cNvSpPr/>
          <p:nvPr/>
        </p:nvSpPr>
        <p:spPr>
          <a:xfrm>
            <a:off x="6804248" y="1024817"/>
            <a:ext cx="16770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EXPERIENCIA</a:t>
            </a:r>
            <a:endParaRPr lang="es-BO" sz="2200" i="1" dirty="0"/>
          </a:p>
        </p:txBody>
      </p:sp>
      <p:sp>
        <p:nvSpPr>
          <p:cNvPr id="8" name="7 Rectángulo"/>
          <p:cNvSpPr/>
          <p:nvPr/>
        </p:nvSpPr>
        <p:spPr>
          <a:xfrm>
            <a:off x="6649846" y="2126154"/>
            <a:ext cx="20422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CONOCIMIENTO</a:t>
            </a:r>
            <a:endParaRPr lang="es-BO" sz="2200" i="1" dirty="0"/>
          </a:p>
        </p:txBody>
      </p:sp>
      <p:sp>
        <p:nvSpPr>
          <p:cNvPr id="9" name="8 Rectángulo"/>
          <p:cNvSpPr/>
          <p:nvPr/>
        </p:nvSpPr>
        <p:spPr>
          <a:xfrm>
            <a:off x="203296" y="5229200"/>
            <a:ext cx="9797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VISION</a:t>
            </a:r>
            <a:endParaRPr lang="es-BO" sz="2200" i="1" dirty="0"/>
          </a:p>
        </p:txBody>
      </p:sp>
      <p:sp>
        <p:nvSpPr>
          <p:cNvPr id="10" name="9 Rectángulo"/>
          <p:cNvSpPr/>
          <p:nvPr/>
        </p:nvSpPr>
        <p:spPr>
          <a:xfrm>
            <a:off x="1763688" y="5556285"/>
            <a:ext cx="16310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FORMACION</a:t>
            </a:r>
            <a:endParaRPr lang="es-BO" sz="2200" i="1" dirty="0"/>
          </a:p>
        </p:txBody>
      </p:sp>
      <p:sp>
        <p:nvSpPr>
          <p:cNvPr id="11" name="10 Rectángulo"/>
          <p:cNvSpPr/>
          <p:nvPr/>
        </p:nvSpPr>
        <p:spPr>
          <a:xfrm>
            <a:off x="585096" y="6237312"/>
            <a:ext cx="12463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CULTURA</a:t>
            </a:r>
            <a:endParaRPr lang="es-BO" sz="2200" i="1" dirty="0"/>
          </a:p>
        </p:txBody>
      </p:sp>
    </p:spTree>
    <p:extLst>
      <p:ext uri="{BB962C8B-B14F-4D97-AF65-F5344CB8AC3E}">
        <p14:creationId xmlns:p14="http://schemas.microsoft.com/office/powerpoint/2010/main" val="124260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nia\Desktop\FOTOS UPSA\FOTOS UPSA PARA WEB 2014\Panorama 2 red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>
            <a:hlinkClick r:id="rId3" action="ppaction://hlinkpres?slideindex=1&amp;slidetitle="/>
          </p:cNvPr>
          <p:cNvSpPr txBox="1">
            <a:spLocks noChangeArrowheads="1"/>
          </p:cNvSpPr>
          <p:nvPr/>
        </p:nvSpPr>
        <p:spPr>
          <a:xfrm>
            <a:off x="395536" y="2132856"/>
            <a:ext cx="7704856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en-US" altLang="ja-JP" sz="5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22</a:t>
            </a:r>
            <a:r>
              <a:rPr lang="en-US" altLang="ja-JP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Carreras </a:t>
            </a:r>
            <a:r>
              <a:rPr lang="en-US" altLang="ja-JP" sz="36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agrupadas</a:t>
            </a:r>
            <a:r>
              <a:rPr lang="en-US" altLang="ja-JP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en 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altLang="ja-JP" sz="5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5</a:t>
            </a:r>
            <a:r>
              <a:rPr lang="en-US" altLang="ja-JP" sz="5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36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facultades</a:t>
            </a:r>
            <a:r>
              <a:rPr lang="en-US" altLang="ja-JP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36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que</a:t>
            </a:r>
            <a:r>
              <a:rPr lang="en-US" altLang="ja-JP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36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te</a:t>
            </a:r>
            <a:r>
              <a:rPr lang="en-US" altLang="ja-JP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36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permitirán</a:t>
            </a:r>
            <a:r>
              <a:rPr lang="en-US" altLang="ja-JP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sz="36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elegir</a:t>
            </a:r>
            <a:r>
              <a:rPr lang="en-US" altLang="ja-JP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la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altLang="ja-JP" sz="5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opción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que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más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te</a:t>
            </a:r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altLang="ja-JP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convenga</a:t>
            </a:r>
            <a:r>
              <a:rPr lang="es-ES" altLang="ja-JP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ja-JP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6336704" cy="64633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NUESTRAS FACULTADES</a:t>
            </a:r>
          </a:p>
        </p:txBody>
      </p:sp>
    </p:spTree>
    <p:extLst>
      <p:ext uri="{BB962C8B-B14F-4D97-AF65-F5344CB8AC3E}">
        <p14:creationId xmlns:p14="http://schemas.microsoft.com/office/powerpoint/2010/main" val="25875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AutoShape 6"/>
          <p:cNvSpPr>
            <a:spLocks noChangeArrowheads="1"/>
          </p:cNvSpPr>
          <p:nvPr/>
        </p:nvSpPr>
        <p:spPr bwMode="auto">
          <a:xfrm>
            <a:off x="468313" y="620713"/>
            <a:ext cx="7848600" cy="2592387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BO"/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>
            <a:off x="468313" y="620713"/>
            <a:ext cx="79914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BO"/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0" y="0"/>
            <a:ext cx="8964488" cy="1061829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5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Facultad de Arquitectura, Diseño y Urbanismo 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156176" y="2060848"/>
            <a:ext cx="3456383" cy="68418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eaLnBrk="1" hangingPunct="1"/>
            <a:r>
              <a:rPr lang="en-US" altLang="ja-JP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Arquitectura</a:t>
            </a:r>
            <a:r>
              <a:rPr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156177" y="3109195"/>
            <a:ext cx="3456383" cy="6798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ja-JP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Diseño</a:t>
            </a:r>
            <a:r>
              <a:rPr lang="en-US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Industrial </a:t>
            </a:r>
            <a:endParaRPr lang="es-E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Users\Tania\Desktop\FOTOS UPSA\UPSA Arte fadu 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1196752"/>
            <a:ext cx="6126003" cy="406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6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-31897" y="5661248"/>
            <a:ext cx="4963937" cy="64807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Administración de </a:t>
            </a: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Empresas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>
            <a:off x="468313" y="620713"/>
            <a:ext cx="79914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BO"/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0" y="10282"/>
            <a:ext cx="8964488" cy="57708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5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Facultad de </a:t>
            </a:r>
            <a:r>
              <a:rPr lang="es-ES" sz="35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CIENCIAS EMPRESARIALES</a:t>
            </a:r>
            <a:endParaRPr lang="es-ES" sz="35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-36512" y="1502602"/>
            <a:ext cx="4963937" cy="7378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Ingeniería Comercial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-36512" y="3571296"/>
            <a:ext cx="4963937" cy="721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Auditoría y Finanzas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-36512" y="5013176"/>
            <a:ext cx="4963937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Comercio Internacional </a:t>
            </a: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-18184" y="2821274"/>
            <a:ext cx="4963937" cy="7201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Ingeniería Económica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-36512" y="2150674"/>
            <a:ext cx="4963937" cy="6302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Ingeniería Financiera</a:t>
            </a: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-36512" y="4278802"/>
            <a:ext cx="4963937" cy="7343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y Publicidad</a:t>
            </a:r>
          </a:p>
        </p:txBody>
      </p:sp>
      <p:pic>
        <p:nvPicPr>
          <p:cNvPr id="13315" name="Picture 3" descr="C:\Users\Tania\Desktop\FOTOS UPSA\UPSA Arte biblioteca 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19735"/>
            <a:ext cx="4751884" cy="315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Tania\Desktop\FOTOS UPSA\20101105_120320 cop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23" y="3861123"/>
            <a:ext cx="4444677" cy="29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867911" y="16538"/>
            <a:ext cx="4213100" cy="324036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FontTx/>
              <a:buChar char="•"/>
            </a:pP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Comunicación Estratégica y </a:t>
            </a: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Corporativa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0245" name="AutoShape 6"/>
          <p:cNvSpPr>
            <a:spLocks noChangeArrowheads="1"/>
          </p:cNvSpPr>
          <p:nvPr/>
        </p:nvSpPr>
        <p:spPr bwMode="auto">
          <a:xfrm>
            <a:off x="468313" y="620713"/>
            <a:ext cx="7848600" cy="2592387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BO"/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>
            <a:off x="468313" y="620713"/>
            <a:ext cx="79914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BO"/>
          </a:p>
        </p:txBody>
      </p:sp>
      <p:sp>
        <p:nvSpPr>
          <p:cNvPr id="8" name="7 Rectángulo"/>
          <p:cNvSpPr/>
          <p:nvPr/>
        </p:nvSpPr>
        <p:spPr>
          <a:xfrm>
            <a:off x="0" y="-171400"/>
            <a:ext cx="9144000" cy="1368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1" y="-171400"/>
            <a:ext cx="8964488" cy="1061829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5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Facultad de </a:t>
            </a:r>
            <a:r>
              <a:rPr lang="es-ES" sz="35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HUMANIDADES Y COMUNICACIÓN</a:t>
            </a:r>
            <a:endParaRPr lang="es-ES" sz="35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14339" name="Picture 3" descr="C:\Users\Tania\Desktop\FOTOS UPSA\UPSA - Facultad de Ciencias Empresaria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35" y="1161709"/>
            <a:ext cx="5148063" cy="341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82866" y="5869033"/>
            <a:ext cx="2683258" cy="6563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Diseño Gráfico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5093710" y="1844824"/>
            <a:ext cx="42131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Comunicación Estratégica y Corporativa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5111428" y="1168581"/>
            <a:ext cx="4213100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Psicología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67544" y="4681233"/>
            <a:ext cx="3312865" cy="9998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Tx/>
              <a:buChar char="•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Diseño y Gestión de la Moda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14340" name="Picture 4" descr="C:\Users\Tania\Desktop\FOTOS UPSA\UPSA Arte moda 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38" y="3599128"/>
            <a:ext cx="4825073" cy="320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80728"/>
            <a:ext cx="5040560" cy="5665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>
              <a:lnSpc>
                <a:spcPct val="80000"/>
              </a:lnSpc>
              <a:spcBef>
                <a:spcPts val="1200"/>
              </a:spcBef>
            </a:pPr>
            <a:r>
              <a:rPr lang="es-ES" sz="2800" dirty="0">
                <a:solidFill>
                  <a:schemeClr val="bg1"/>
                </a:solidFill>
              </a:rPr>
              <a:t>Ingeniería </a:t>
            </a:r>
            <a:r>
              <a:rPr lang="es-ES" sz="2800" dirty="0" smtClean="0">
                <a:solidFill>
                  <a:schemeClr val="bg1"/>
                </a:solidFill>
              </a:rPr>
              <a:t>Civil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0245" name="AutoShape 6"/>
          <p:cNvSpPr>
            <a:spLocks noChangeArrowheads="1"/>
          </p:cNvSpPr>
          <p:nvPr/>
        </p:nvSpPr>
        <p:spPr bwMode="auto">
          <a:xfrm>
            <a:off x="468313" y="620713"/>
            <a:ext cx="7848600" cy="2592387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BO"/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>
            <a:off x="468313" y="620713"/>
            <a:ext cx="79914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BO"/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0" y="0"/>
            <a:ext cx="8964488" cy="57708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5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Facultad de </a:t>
            </a:r>
            <a:r>
              <a:rPr lang="es-ES" sz="3500" b="1" cap="all" dirty="0" err="1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iNGENIERÍA</a:t>
            </a:r>
            <a:endParaRPr lang="es-ES" sz="35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-15395" y="2107123"/>
            <a:ext cx="3939324" cy="8898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>
              <a:lnSpc>
                <a:spcPct val="80000"/>
              </a:lnSpc>
              <a:spcBef>
                <a:spcPts val="1200"/>
              </a:spcBef>
            </a:pPr>
            <a:r>
              <a:rPr lang="es-ES" sz="2800" dirty="0" smtClean="0">
                <a:solidFill>
                  <a:schemeClr val="bg1"/>
                </a:solidFill>
              </a:rPr>
              <a:t>Ingeniería de Petróleo y Gas Natural  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35496" y="1412776"/>
            <a:ext cx="4042491" cy="5760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>
              <a:lnSpc>
                <a:spcPct val="80000"/>
              </a:lnSpc>
              <a:spcBef>
                <a:spcPts val="1200"/>
              </a:spcBef>
            </a:pPr>
            <a:r>
              <a:rPr lang="es-ES" sz="2800" dirty="0">
                <a:solidFill>
                  <a:schemeClr val="bg1"/>
                </a:solidFill>
              </a:rPr>
              <a:t>Ingeniería de Sistemas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35496" y="3059542"/>
            <a:ext cx="4968552" cy="5854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>
              <a:spcBef>
                <a:spcPts val="1200"/>
              </a:spcBef>
            </a:pPr>
            <a:r>
              <a:rPr lang="es-ES" sz="2800" dirty="0">
                <a:solidFill>
                  <a:schemeClr val="bg1"/>
                </a:solidFill>
              </a:rPr>
              <a:t>Ingeniería Electrónica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35496" y="3798458"/>
            <a:ext cx="5040560" cy="8546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>
              <a:lnSpc>
                <a:spcPct val="80000"/>
              </a:lnSpc>
              <a:spcBef>
                <a:spcPts val="1200"/>
              </a:spcBef>
            </a:pPr>
            <a:r>
              <a:rPr lang="es-ES" sz="2800" dirty="0">
                <a:solidFill>
                  <a:schemeClr val="bg1"/>
                </a:solidFill>
              </a:rPr>
              <a:t>Ingeniería de Redes y Telecomunicaciones 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35496" y="5733256"/>
            <a:ext cx="5976664" cy="5760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>
              <a:spcBef>
                <a:spcPts val="1200"/>
              </a:spcBef>
            </a:pPr>
            <a:r>
              <a:rPr lang="es-ES" sz="2800" dirty="0">
                <a:solidFill>
                  <a:schemeClr val="bg1"/>
                </a:solidFill>
              </a:rPr>
              <a:t>Ingeniería Industrial y de Sistemas </a:t>
            </a: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0" y="4797152"/>
            <a:ext cx="4364349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>
              <a:lnSpc>
                <a:spcPct val="80000"/>
              </a:lnSpc>
              <a:spcBef>
                <a:spcPts val="1200"/>
              </a:spcBef>
            </a:pPr>
            <a:r>
              <a:rPr lang="es-ES" sz="2800" dirty="0">
                <a:solidFill>
                  <a:schemeClr val="bg1"/>
                </a:solidFill>
              </a:rPr>
              <a:t>Ingeniería Informática Administrativa</a:t>
            </a:r>
          </a:p>
        </p:txBody>
      </p:sp>
      <p:pic>
        <p:nvPicPr>
          <p:cNvPr id="15362" name="Picture 2" descr="C:\Users\Tania\Desktop\FOTOS UPSA\UPSA Arte ingeniería 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29" y="1463365"/>
            <a:ext cx="5237489" cy="347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516216" y="3212976"/>
            <a:ext cx="2232247" cy="53568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Derecho</a:t>
            </a:r>
          </a:p>
        </p:txBody>
      </p:sp>
      <p:sp>
        <p:nvSpPr>
          <p:cNvPr id="10245" name="AutoShape 6"/>
          <p:cNvSpPr>
            <a:spLocks noChangeArrowheads="1"/>
          </p:cNvSpPr>
          <p:nvPr/>
        </p:nvSpPr>
        <p:spPr bwMode="auto">
          <a:xfrm>
            <a:off x="468313" y="620713"/>
            <a:ext cx="7848600" cy="2592387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BO"/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>
            <a:off x="468313" y="620713"/>
            <a:ext cx="79914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BO"/>
          </a:p>
        </p:txBody>
      </p:sp>
      <p:sp>
        <p:nvSpPr>
          <p:cNvPr id="10247" name="Rectangle 8"/>
          <p:cNvSpPr>
            <a:spLocks noChangeArrowheads="1"/>
          </p:cNvSpPr>
          <p:nvPr/>
        </p:nvSpPr>
        <p:spPr bwMode="auto">
          <a:xfrm>
            <a:off x="0" y="0"/>
            <a:ext cx="8964488" cy="577081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5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FACULTAD DE CIENCIAS JURÍDICAS Y SOCIALES </a:t>
            </a:r>
            <a:endParaRPr lang="es-ES" sz="35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16386" name="Picture 2" descr="C:\Users\Tania\Desktop\FOTOS UPSA\UPSA - Facultad de Ciencias Sociales y Jurídic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6540"/>
            <a:ext cx="6012160" cy="399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27284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9631" y="3047"/>
            <a:ext cx="8229600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ＭＳ Ｐゴシック" pitchFamily="34" charset="-128"/>
                <a:cs typeface="+mn-cs"/>
              </a:rPr>
              <a:t>Campus </a:t>
            </a:r>
            <a:r>
              <a:rPr lang="en-US" altLang="ja-JP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ＭＳ Ｐゴシック" pitchFamily="34" charset="-128"/>
                <a:cs typeface="+mn-cs"/>
              </a:rPr>
              <a:t>universitario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025389" y="5159074"/>
            <a:ext cx="2686979" cy="1311128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1993</a:t>
            </a:r>
            <a:r>
              <a:rPr lang="en-US" altLang="ja-JP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12644" y="5046355"/>
            <a:ext cx="3743332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66,000 </a:t>
            </a:r>
            <a:r>
              <a:rPr lang="en-US" altLang="ja-JP" sz="4000" b="1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m</a:t>
            </a:r>
            <a:r>
              <a:rPr lang="en-US" altLang="ja-JP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2 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91"/>
          <a:stretch/>
        </p:blipFill>
        <p:spPr>
          <a:xfrm>
            <a:off x="-11240" y="1892323"/>
            <a:ext cx="9144000" cy="2610855"/>
          </a:xfrm>
          <a:prstGeom prst="rect">
            <a:avLst/>
          </a:prstGeom>
        </p:spPr>
      </p:pic>
      <p:sp>
        <p:nvSpPr>
          <p:cNvPr id="24" name="23 Rectángulo"/>
          <p:cNvSpPr/>
          <p:nvPr/>
        </p:nvSpPr>
        <p:spPr>
          <a:xfrm>
            <a:off x="5869657" y="5122140"/>
            <a:ext cx="2686979" cy="1311128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1997</a:t>
            </a:r>
            <a:r>
              <a:rPr lang="en-US" altLang="ja-JP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 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5869656" y="5179316"/>
            <a:ext cx="2686979" cy="1311128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2006</a:t>
            </a:r>
            <a:r>
              <a:rPr lang="en-US" altLang="ja-JP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 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5971925" y="5179317"/>
            <a:ext cx="2686979" cy="1311128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2009</a:t>
            </a:r>
            <a:r>
              <a:rPr lang="en-US" altLang="ja-JP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 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5868145" y="764704"/>
            <a:ext cx="326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err="1">
                <a:solidFill>
                  <a:schemeClr val="bg1"/>
                </a:solidFill>
                <a:ea typeface="ＭＳ Ｐゴシック" pitchFamily="34" charset="-128"/>
              </a:rPr>
              <a:t>Más</a:t>
            </a:r>
            <a:r>
              <a:rPr lang="en-US" altLang="ja-JP" sz="1600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altLang="ja-JP" sz="1600" dirty="0" err="1" smtClean="0">
                <a:solidFill>
                  <a:schemeClr val="bg1"/>
                </a:solidFill>
                <a:ea typeface="ＭＳ Ｐゴシック" pitchFamily="34" charset="-128"/>
              </a:rPr>
              <a:t>completo</a:t>
            </a:r>
            <a:r>
              <a:rPr lang="en-US" altLang="ja-JP" sz="16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altLang="ja-JP" sz="1600" dirty="0">
                <a:solidFill>
                  <a:schemeClr val="bg1"/>
                </a:solidFill>
                <a:ea typeface="ＭＳ Ｐゴシック" pitchFamily="34" charset="-128"/>
              </a:rPr>
              <a:t>de Bolivia.</a:t>
            </a:r>
            <a:endParaRPr lang="es-BO" sz="1600" dirty="0">
              <a:solidFill>
                <a:schemeClr val="bg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12644" y="486916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dirty="0" smtClean="0">
                <a:solidFill>
                  <a:schemeClr val="bg1"/>
                </a:solidFill>
              </a:rPr>
              <a:t>Ampliación BIBLIOTECA</a:t>
            </a:r>
            <a:endParaRPr lang="es-BO" sz="2400" b="1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11560" y="530120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dirty="0" smtClean="0">
                <a:solidFill>
                  <a:schemeClr val="bg1"/>
                </a:solidFill>
              </a:rPr>
              <a:t>Ampliación POSTGRADO</a:t>
            </a:r>
            <a:endParaRPr lang="es-BO" sz="2400" b="1" dirty="0">
              <a:solidFill>
                <a:schemeClr val="bg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23527" y="5052828"/>
            <a:ext cx="554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dirty="0" smtClean="0">
                <a:solidFill>
                  <a:schemeClr val="bg1"/>
                </a:solidFill>
              </a:rPr>
              <a:t>Ampliación LABORATORIOS  INGENIERÍA</a:t>
            </a:r>
            <a:endParaRPr lang="es-BO" sz="2400" b="1" dirty="0">
              <a:solidFill>
                <a:schemeClr val="bg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64976" y="5099992"/>
            <a:ext cx="610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dirty="0" smtClean="0">
                <a:solidFill>
                  <a:schemeClr val="bg1"/>
                </a:solidFill>
              </a:rPr>
              <a:t>CENTRO DE CONVENCIONES</a:t>
            </a:r>
            <a:endParaRPr lang="es-BO" sz="2400" b="1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34361" r="2676" b="16595"/>
          <a:stretch/>
        </p:blipFill>
        <p:spPr>
          <a:xfrm>
            <a:off x="-32515" y="1772816"/>
            <a:ext cx="9138933" cy="271487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7" r="14533"/>
          <a:stretch/>
        </p:blipFill>
        <p:spPr>
          <a:xfrm>
            <a:off x="9631" y="1772816"/>
            <a:ext cx="9144000" cy="3061292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6012160" y="5157192"/>
            <a:ext cx="2686979" cy="1311128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2013</a:t>
            </a:r>
            <a:r>
              <a:rPr lang="en-US" altLang="ja-JP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 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23527" y="5159074"/>
            <a:ext cx="610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400" b="1" dirty="0" smtClean="0">
                <a:solidFill>
                  <a:schemeClr val="bg1"/>
                </a:solidFill>
              </a:rPr>
              <a:t>DATA CENTER</a:t>
            </a:r>
            <a:endParaRPr lang="es-BO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1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3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2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55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75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1250"/>
                            </p:stCondLst>
                            <p:childTnLst>
                              <p:par>
                                <p:cTn id="137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6250"/>
                            </p:stCondLst>
                            <p:childTnLst>
                              <p:par>
                                <p:cTn id="14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7250"/>
                            </p:stCondLst>
                            <p:childTnLst>
                              <p:par>
                                <p:cTn id="14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11" grpId="0"/>
      <p:bldP spid="11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-27384"/>
            <a:ext cx="9144000" cy="8316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UPSA, la Universidad que en 30 años, ha aportado al desarrollo de la región con…</a:t>
            </a:r>
            <a:endParaRPr lang="es-BO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0" name="Picture 4" descr="C:\Users\Tania\Desktop\FOTOS UPSA\Nueva carpeta\DSC06022 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145556" cy="410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512" y="2503775"/>
            <a:ext cx="3744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b="1" dirty="0" err="1" smtClean="0">
                <a:solidFill>
                  <a:prstClr val="white"/>
                </a:solidFill>
                <a:ea typeface="ＭＳ Ｐゴシック" pitchFamily="34" charset="-128"/>
              </a:rPr>
              <a:t>Graduados</a:t>
            </a:r>
            <a:r>
              <a:rPr lang="en-US" altLang="ja-JP" sz="2200" b="1" dirty="0" smtClean="0">
                <a:solidFill>
                  <a:prstClr val="white"/>
                </a:solidFill>
                <a:ea typeface="ＭＳ Ｐゴシック" pitchFamily="34" charset="-128"/>
              </a:rPr>
              <a:t> </a:t>
            </a:r>
            <a:r>
              <a:rPr lang="en-US" altLang="ja-JP" sz="2200" b="1" dirty="0">
                <a:solidFill>
                  <a:prstClr val="white"/>
                </a:solidFill>
                <a:ea typeface="ＭＳ Ｐゴシック" pitchFamily="34" charset="-128"/>
              </a:rPr>
              <a:t>a </a:t>
            </a:r>
            <a:r>
              <a:rPr lang="en-US" altLang="ja-JP" sz="2200" b="1" dirty="0" err="1">
                <a:solidFill>
                  <a:prstClr val="white"/>
                </a:solidFill>
                <a:ea typeface="ＭＳ Ｐゴシック" pitchFamily="34" charset="-128"/>
              </a:rPr>
              <a:t>nivel</a:t>
            </a:r>
            <a:r>
              <a:rPr lang="en-US" altLang="ja-JP" sz="2200" b="1" dirty="0">
                <a:solidFill>
                  <a:prstClr val="white"/>
                </a:solidFill>
                <a:ea typeface="ＭＳ Ｐゴシック" pitchFamily="34" charset="-128"/>
              </a:rPr>
              <a:t> </a:t>
            </a:r>
            <a:r>
              <a:rPr lang="en-US" altLang="ja-JP" sz="2200" b="1" dirty="0" err="1">
                <a:solidFill>
                  <a:prstClr val="white"/>
                </a:solidFill>
                <a:ea typeface="ＭＳ Ｐゴシック" pitchFamily="34" charset="-128"/>
              </a:rPr>
              <a:t>licenciatura</a:t>
            </a:r>
            <a:endParaRPr lang="es-BO" sz="2200" b="1" dirty="0"/>
          </a:p>
        </p:txBody>
      </p:sp>
      <p:sp>
        <p:nvSpPr>
          <p:cNvPr id="3" name="2 Rectángulo"/>
          <p:cNvSpPr/>
          <p:nvPr/>
        </p:nvSpPr>
        <p:spPr>
          <a:xfrm>
            <a:off x="203307" y="3838401"/>
            <a:ext cx="43686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b="1" dirty="0" err="1" smtClean="0">
                <a:solidFill>
                  <a:prstClr val="white"/>
                </a:solidFill>
                <a:ea typeface="ＭＳ Ｐゴシック" pitchFamily="34" charset="-128"/>
              </a:rPr>
              <a:t>Graduados</a:t>
            </a:r>
            <a:r>
              <a:rPr lang="en-US" altLang="ja-JP" sz="2200" b="1" dirty="0" smtClean="0">
                <a:solidFill>
                  <a:prstClr val="white"/>
                </a:solidFill>
                <a:ea typeface="ＭＳ Ｐゴシック" pitchFamily="34" charset="-128"/>
              </a:rPr>
              <a:t>  a </a:t>
            </a:r>
            <a:r>
              <a:rPr lang="en-US" altLang="ja-JP" sz="2200" b="1" dirty="0" err="1" smtClean="0">
                <a:solidFill>
                  <a:prstClr val="white"/>
                </a:solidFill>
                <a:ea typeface="ＭＳ Ｐゴシック" pitchFamily="34" charset="-128"/>
              </a:rPr>
              <a:t>nivel</a:t>
            </a:r>
            <a:r>
              <a:rPr lang="en-US" altLang="ja-JP" sz="2200" b="1" dirty="0" smtClean="0">
                <a:solidFill>
                  <a:prstClr val="white"/>
                </a:solidFill>
                <a:ea typeface="ＭＳ Ｐゴシック" pitchFamily="34" charset="-128"/>
              </a:rPr>
              <a:t> de </a:t>
            </a:r>
            <a:r>
              <a:rPr lang="en-US" altLang="ja-JP" sz="2200" b="1" dirty="0" err="1">
                <a:solidFill>
                  <a:prstClr val="white"/>
                </a:solidFill>
                <a:ea typeface="ＭＳ Ｐゴシック" pitchFamily="34" charset="-128"/>
              </a:rPr>
              <a:t>postgrado</a:t>
            </a:r>
            <a:r>
              <a:rPr lang="en-US" altLang="ja-JP" sz="2200" b="1" dirty="0">
                <a:solidFill>
                  <a:prstClr val="white"/>
                </a:solidFill>
                <a:ea typeface="ＭＳ Ｐゴシック" pitchFamily="34" charset="-128"/>
              </a:rPr>
              <a:t> (</a:t>
            </a:r>
            <a:r>
              <a:rPr lang="en-US" altLang="ja-JP" sz="2200" b="1" dirty="0" err="1">
                <a:solidFill>
                  <a:prstClr val="white"/>
                </a:solidFill>
                <a:ea typeface="ＭＳ Ｐゴシック" pitchFamily="34" charset="-128"/>
              </a:rPr>
              <a:t>diplomados</a:t>
            </a:r>
            <a:r>
              <a:rPr lang="en-US" altLang="ja-JP" sz="2200" b="1" dirty="0">
                <a:solidFill>
                  <a:prstClr val="white"/>
                </a:solidFill>
                <a:ea typeface="ＭＳ Ｐゴシック" pitchFamily="34" charset="-128"/>
              </a:rPr>
              <a:t>, </a:t>
            </a:r>
            <a:r>
              <a:rPr lang="en-US" altLang="ja-JP" sz="2200" b="1" dirty="0" err="1" smtClean="0">
                <a:solidFill>
                  <a:prstClr val="white"/>
                </a:solidFill>
                <a:ea typeface="ＭＳ Ｐゴシック" pitchFamily="34" charset="-128"/>
              </a:rPr>
              <a:t>especialidades</a:t>
            </a:r>
            <a:r>
              <a:rPr lang="en-US" altLang="ja-JP" sz="2200" b="1" dirty="0" smtClean="0">
                <a:solidFill>
                  <a:prstClr val="white"/>
                </a:solidFill>
                <a:ea typeface="ＭＳ Ｐゴシック" pitchFamily="34" charset="-128"/>
              </a:rPr>
              <a:t> y </a:t>
            </a:r>
            <a:r>
              <a:rPr lang="en-US" altLang="ja-JP" sz="2200" b="1" dirty="0" err="1" smtClean="0">
                <a:solidFill>
                  <a:prstClr val="white"/>
                </a:solidFill>
                <a:ea typeface="ＭＳ Ｐゴシック" pitchFamily="34" charset="-128"/>
              </a:rPr>
              <a:t>maestrías</a:t>
            </a:r>
            <a:r>
              <a:rPr lang="en-US" altLang="ja-JP" sz="2200" b="1" dirty="0" smtClean="0">
                <a:solidFill>
                  <a:prstClr val="white"/>
                </a:solidFill>
                <a:ea typeface="ＭＳ Ｐゴシック" pitchFamily="34" charset="-128"/>
              </a:rPr>
              <a:t>) </a:t>
            </a:r>
            <a:endParaRPr lang="es-BO" sz="2200" b="1" dirty="0"/>
          </a:p>
        </p:txBody>
      </p:sp>
      <p:sp>
        <p:nvSpPr>
          <p:cNvPr id="7" name="6 Rectángulo"/>
          <p:cNvSpPr/>
          <p:nvPr/>
        </p:nvSpPr>
        <p:spPr>
          <a:xfrm>
            <a:off x="179511" y="1746102"/>
            <a:ext cx="1604927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altLang="ja-JP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6.700 </a:t>
            </a:r>
            <a:endParaRPr lang="en-US" altLang="ja-JP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03307" y="3068960"/>
            <a:ext cx="2280429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ja-JP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3.000</a:t>
            </a:r>
            <a:endParaRPr lang="es-BO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1520" y="4986246"/>
            <a:ext cx="2280429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ja-JP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3.100</a:t>
            </a:r>
            <a:endParaRPr lang="es-BO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23546" y="5755903"/>
            <a:ext cx="5520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b="1" dirty="0" err="1" smtClean="0">
                <a:solidFill>
                  <a:prstClr val="white"/>
                </a:solidFill>
                <a:ea typeface="ＭＳ Ｐゴシック" pitchFamily="34" charset="-128"/>
              </a:rPr>
              <a:t>Participantes</a:t>
            </a:r>
            <a:r>
              <a:rPr lang="en-US" altLang="ja-JP" sz="2200" b="1" dirty="0" smtClean="0">
                <a:solidFill>
                  <a:prstClr val="white"/>
                </a:solidFill>
                <a:ea typeface="ＭＳ Ｐゴシック" pitchFamily="34" charset="-128"/>
              </a:rPr>
              <a:t> de </a:t>
            </a:r>
            <a:r>
              <a:rPr lang="en-US" altLang="ja-JP" sz="2200" b="1" dirty="0" err="1" smtClean="0">
                <a:solidFill>
                  <a:prstClr val="white"/>
                </a:solidFill>
                <a:ea typeface="ＭＳ Ｐゴシック" pitchFamily="34" charset="-128"/>
              </a:rPr>
              <a:t>Educación</a:t>
            </a:r>
            <a:r>
              <a:rPr lang="en-US" altLang="ja-JP" sz="2200" b="1" dirty="0" smtClean="0">
                <a:solidFill>
                  <a:prstClr val="white"/>
                </a:solidFill>
                <a:ea typeface="ＭＳ Ｐゴシック" pitchFamily="34" charset="-128"/>
              </a:rPr>
              <a:t>  Continua en el </a:t>
            </a:r>
            <a:r>
              <a:rPr lang="en-US" altLang="ja-JP" sz="2200" b="1" dirty="0" err="1" smtClean="0">
                <a:solidFill>
                  <a:prstClr val="white"/>
                </a:solidFill>
                <a:ea typeface="ＭＳ Ｐゴシック" pitchFamily="34" charset="-128"/>
              </a:rPr>
              <a:t>último</a:t>
            </a:r>
            <a:r>
              <a:rPr lang="en-US" altLang="ja-JP" sz="2200" b="1" dirty="0" smtClean="0">
                <a:solidFill>
                  <a:prstClr val="white"/>
                </a:solidFill>
                <a:ea typeface="ＭＳ Ｐゴシック" pitchFamily="34" charset="-128"/>
              </a:rPr>
              <a:t> </a:t>
            </a:r>
            <a:r>
              <a:rPr lang="en-US" altLang="ja-JP" sz="2200" b="1" dirty="0" err="1" smtClean="0">
                <a:solidFill>
                  <a:prstClr val="white"/>
                </a:solidFill>
                <a:ea typeface="ＭＳ Ｐゴシック" pitchFamily="34" charset="-128"/>
              </a:rPr>
              <a:t>año</a:t>
            </a:r>
            <a:endParaRPr lang="es-BO" sz="2200" b="1" dirty="0"/>
          </a:p>
        </p:txBody>
      </p:sp>
      <p:pic>
        <p:nvPicPr>
          <p:cNvPr id="19462" name="Picture 6" descr="C:\Users\Tania\Desktop\FOTOS UPSA\Nueva carpeta\DSC06006 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32078"/>
            <a:ext cx="4751091" cy="35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" name="Picture 2" descr="C:\Users\Tania\Desktop\FOTOS UPSA\Fotos sacadas para web 2012\Infraestructura\1837 red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3 Rectángulo"/>
          <p:cNvSpPr/>
          <p:nvPr/>
        </p:nvSpPr>
        <p:spPr>
          <a:xfrm>
            <a:off x="611560" y="1628800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lugar de los innovadores y los </a:t>
            </a:r>
            <a:r>
              <a:rPr lang="es-ES_tradnl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líderes.</a:t>
            </a:r>
            <a:endParaRPr lang="es-BO" sz="36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_tradnl" sz="3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el lugar donde se construye el </a:t>
            </a:r>
            <a:r>
              <a:rPr lang="es-ES_tradnl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futuro.</a:t>
            </a:r>
            <a:endParaRPr lang="es-BO" sz="36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_tradnl" sz="3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BO" sz="36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_tradnl" sz="3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UPSA, soy yo</a:t>
            </a:r>
            <a:endParaRPr lang="es-BO" sz="36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_tradnl" sz="3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BO" sz="36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_tradnl" sz="3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futuro comienza aquí…</a:t>
            </a:r>
            <a:endParaRPr lang="es-BO" sz="36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Título"/>
          <p:cNvSpPr>
            <a:spLocks noGrp="1"/>
          </p:cNvSpPr>
          <p:nvPr>
            <p:ph type="title" idx="4294967295"/>
          </p:nvPr>
        </p:nvSpPr>
        <p:spPr>
          <a:xfrm>
            <a:off x="6896" y="0"/>
            <a:ext cx="8219256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ＭＳ Ｐゴシック" pitchFamily="34" charset="-128"/>
                <a:cs typeface="+mn-cs"/>
              </a:rPr>
              <a:t>Campus </a:t>
            </a:r>
            <a:r>
              <a:rPr lang="en-US" altLang="ja-JP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ＭＳ Ｐゴシック" pitchFamily="34" charset="-128"/>
                <a:cs typeface="+mn-cs"/>
              </a:rPr>
              <a:t>universitario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841706" y="1520817"/>
            <a:ext cx="5838897" cy="424732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400" dirty="0" err="1">
                <a:solidFill>
                  <a:schemeClr val="bg1"/>
                </a:solidFill>
                <a:ea typeface="ＭＳ Ｐゴシック" pitchFamily="34" charset="-128"/>
              </a:rPr>
              <a:t>Servicios</a:t>
            </a:r>
            <a:r>
              <a:rPr lang="en-US" altLang="ja-JP" sz="2400" dirty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Académicos</a:t>
            </a:r>
            <a:r>
              <a:rPr lang="en-US" altLang="ja-JP" sz="2400" dirty="0" smtClean="0">
                <a:solidFill>
                  <a:schemeClr val="bg1"/>
                </a:solidFill>
                <a:ea typeface="ＭＳ Ｐゴシック" pitchFamily="34" charset="-128"/>
              </a:rPr>
              <a:t> e </a:t>
            </a:r>
            <a:r>
              <a:rPr lang="en-US" altLang="ja-JP" sz="2400" dirty="0" err="1" smtClean="0">
                <a:solidFill>
                  <a:schemeClr val="bg1"/>
                </a:solidFill>
                <a:ea typeface="ＭＳ Ｐゴシック" pitchFamily="34" charset="-128"/>
              </a:rPr>
              <a:t>Institucionales</a:t>
            </a:r>
            <a:endParaRPr lang="es-BO" sz="24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00508" y="1340768"/>
            <a:ext cx="4488331" cy="840230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22,000 </a:t>
            </a:r>
            <a:r>
              <a:rPr lang="en-US" altLang="ja-JP" sz="5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m</a:t>
            </a:r>
            <a:r>
              <a:rPr lang="en-US" altLang="ja-JP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2 </a:t>
            </a:r>
            <a:endParaRPr lang="es-BO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00508" y="4609726"/>
            <a:ext cx="4045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400" b="1" dirty="0" smtClean="0">
                <a:solidFill>
                  <a:schemeClr val="bg2">
                    <a:lumMod val="50000"/>
                  </a:schemeClr>
                </a:solidFill>
              </a:rPr>
              <a:t>Aulas </a:t>
            </a:r>
          </a:p>
          <a:p>
            <a:r>
              <a:rPr lang="es-BO" sz="3200" dirty="0" smtClean="0">
                <a:solidFill>
                  <a:schemeClr val="bg1"/>
                </a:solidFill>
              </a:rPr>
              <a:t>con equipamiento tecnológico moderno</a:t>
            </a:r>
            <a:endParaRPr lang="es-BO" sz="32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Tania\Desktop\FOTOS UPSA\FOTOS UPSA PARA WEB 2014\IMG_2112 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64133"/>
            <a:ext cx="5103766" cy="34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51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 idx="4294967295"/>
          </p:nvPr>
        </p:nvSpPr>
        <p:spPr>
          <a:xfrm>
            <a:off x="0" y="-6633"/>
            <a:ext cx="8229600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ＭＳ Ｐゴシック" pitchFamily="34" charset="-128"/>
                <a:cs typeface="+mn-cs"/>
              </a:rPr>
              <a:t>Campus </a:t>
            </a:r>
            <a:r>
              <a:rPr lang="en-US" altLang="ja-JP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ＭＳ Ｐゴシック" pitchFamily="34" charset="-128"/>
                <a:cs typeface="+mn-cs"/>
              </a:rPr>
              <a:t>univesitario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5536" y="1336763"/>
            <a:ext cx="74073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400" dirty="0" smtClean="0">
                <a:solidFill>
                  <a:schemeClr val="bg2">
                    <a:lumMod val="50000"/>
                  </a:schemeClr>
                </a:solidFill>
              </a:rPr>
              <a:t>Biblioteca </a:t>
            </a:r>
          </a:p>
          <a:p>
            <a:r>
              <a:rPr lang="es-BO" sz="2400" dirty="0" smtClean="0">
                <a:solidFill>
                  <a:schemeClr val="bg1"/>
                </a:solidFill>
              </a:rPr>
              <a:t>Moderna </a:t>
            </a:r>
            <a:r>
              <a:rPr lang="es-BO" sz="2400" dirty="0">
                <a:solidFill>
                  <a:schemeClr val="bg1"/>
                </a:solidFill>
              </a:rPr>
              <a:t>y especializada</a:t>
            </a:r>
          </a:p>
        </p:txBody>
      </p:sp>
      <p:pic>
        <p:nvPicPr>
          <p:cNvPr id="6146" name="Picture 2" descr="C:\Users\Tania\Desktop\FOTOS UPSA\Fotos sacadas para web 2012\Infraestructura\2000 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75536"/>
            <a:ext cx="2520280" cy="37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ania\Desktop\FOTOS UPSA\otras\1979 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75536"/>
            <a:ext cx="5647357" cy="376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996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 idx="4294967295"/>
          </p:nvPr>
        </p:nvSpPr>
        <p:spPr>
          <a:xfrm>
            <a:off x="-20162" y="0"/>
            <a:ext cx="8229600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ＭＳ Ｐゴシック" pitchFamily="34" charset="-128"/>
                <a:cs typeface="+mn-cs"/>
              </a:rPr>
              <a:t>Campus </a:t>
            </a:r>
            <a:r>
              <a:rPr lang="en-US" altLang="ja-JP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ＭＳ Ｐゴシック" pitchFamily="34" charset="-128"/>
                <a:cs typeface="+mn-cs"/>
              </a:rPr>
              <a:t>universitario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7544" y="1340768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400" dirty="0" smtClean="0">
                <a:solidFill>
                  <a:schemeClr val="bg2">
                    <a:lumMod val="50000"/>
                  </a:schemeClr>
                </a:solidFill>
              </a:rPr>
              <a:t>Laboratorios </a:t>
            </a:r>
            <a:r>
              <a:rPr lang="es-BO" sz="3200" dirty="0" smtClean="0">
                <a:solidFill>
                  <a:schemeClr val="bg1"/>
                </a:solidFill>
              </a:rPr>
              <a:t>de </a:t>
            </a:r>
            <a:r>
              <a:rPr lang="es-BO" sz="3200" dirty="0">
                <a:solidFill>
                  <a:schemeClr val="bg1"/>
                </a:solidFill>
              </a:rPr>
              <a:t>vanguardia</a:t>
            </a:r>
          </a:p>
        </p:txBody>
      </p:sp>
      <p:pic>
        <p:nvPicPr>
          <p:cNvPr id="8194" name="Picture 2" descr="C:\Users\Tania\Desktop\FOTOS UPSA\Fotos sacadas para web 2012\Infraestructura\lab quim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85497"/>
            <a:ext cx="4888595" cy="32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20080606_1635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2185497"/>
            <a:ext cx="4173566" cy="325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Tania\Desktop\FOTOS UPSA\Fotos sacadas para web 2012\Recursos\2091 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19" y="2185497"/>
            <a:ext cx="2172977" cy="32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66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6" name="136 CuadroTexto"/>
          <p:cNvSpPr txBox="1">
            <a:spLocks noChangeArrowheads="1"/>
          </p:cNvSpPr>
          <p:nvPr/>
        </p:nvSpPr>
        <p:spPr bwMode="auto">
          <a:xfrm>
            <a:off x="308884" y="6122456"/>
            <a:ext cx="55864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s-BO" sz="2000" dirty="0" smtClean="0"/>
              <a:t>41 Laboratorios</a:t>
            </a:r>
            <a:endParaRPr lang="es-BO" sz="2000" dirty="0"/>
          </a:p>
        </p:txBody>
      </p:sp>
      <p:sp>
        <p:nvSpPr>
          <p:cNvPr id="207" name="129 CuadroTexto"/>
          <p:cNvSpPr txBox="1">
            <a:spLocks noChangeArrowheads="1"/>
          </p:cNvSpPr>
          <p:nvPr/>
        </p:nvSpPr>
        <p:spPr bwMode="auto">
          <a:xfrm>
            <a:off x="6715125" y="6425009"/>
            <a:ext cx="79216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BO" sz="1050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30792" y="1412776"/>
            <a:ext cx="8673261" cy="4450623"/>
          </a:xfrm>
          <a:prstGeom prst="rect">
            <a:avLst/>
          </a:prstGeom>
          <a:noFill/>
        </p:spPr>
      </p:sp>
      <p:grpSp>
        <p:nvGrpSpPr>
          <p:cNvPr id="15" name="14 Grupo"/>
          <p:cNvGrpSpPr/>
          <p:nvPr/>
        </p:nvGrpSpPr>
        <p:grpSpPr>
          <a:xfrm>
            <a:off x="107504" y="1340768"/>
            <a:ext cx="1964419" cy="1162504"/>
            <a:chOff x="35496" y="1196752"/>
            <a:chExt cx="1964419" cy="1162504"/>
          </a:xfrm>
        </p:grpSpPr>
        <p:sp>
          <p:nvSpPr>
            <p:cNvPr id="5" name="4 Forma libre"/>
            <p:cNvSpPr/>
            <p:nvPr/>
          </p:nvSpPr>
          <p:spPr>
            <a:xfrm>
              <a:off x="35496" y="1196752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kern="1200" cap="all" spc="0" dirty="0" smtClean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4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715809" y="1837235"/>
              <a:ext cx="1284106" cy="457143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kern="1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FISICA</a:t>
              </a: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6629370" y="3084601"/>
            <a:ext cx="2514630" cy="1162504"/>
            <a:chOff x="329178" y="2780928"/>
            <a:chExt cx="2514630" cy="1162504"/>
          </a:xfrm>
        </p:grpSpPr>
        <p:sp>
          <p:nvSpPr>
            <p:cNvPr id="9" name="8 Forma libre"/>
            <p:cNvSpPr/>
            <p:nvPr/>
          </p:nvSpPr>
          <p:spPr>
            <a:xfrm>
              <a:off x="1050316" y="3362180"/>
              <a:ext cx="1793492" cy="581252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DISEÑO INDUSTRIAL</a:t>
              </a:r>
              <a:endParaRPr lang="es-BO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8" name="17 Forma libre"/>
            <p:cNvSpPr/>
            <p:nvPr/>
          </p:nvSpPr>
          <p:spPr>
            <a:xfrm>
              <a:off x="329178" y="2780928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cap="all" dirty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1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7440" name="17439 Grupo"/>
          <p:cNvGrpSpPr/>
          <p:nvPr/>
        </p:nvGrpSpPr>
        <p:grpSpPr>
          <a:xfrm>
            <a:off x="998420" y="4517175"/>
            <a:ext cx="2919631" cy="1162504"/>
            <a:chOff x="-36512" y="4437112"/>
            <a:chExt cx="2919631" cy="1162504"/>
          </a:xfrm>
        </p:grpSpPr>
        <p:sp>
          <p:nvSpPr>
            <p:cNvPr id="10" name="9 Forma libre"/>
            <p:cNvSpPr/>
            <p:nvPr/>
          </p:nvSpPr>
          <p:spPr>
            <a:xfrm>
              <a:off x="543359" y="4941168"/>
              <a:ext cx="2339760" cy="581252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ELECTRÓNICA</a:t>
              </a:r>
            </a:p>
          </p:txBody>
        </p:sp>
        <p:sp>
          <p:nvSpPr>
            <p:cNvPr id="19" name="18 Forma libre"/>
            <p:cNvSpPr/>
            <p:nvPr/>
          </p:nvSpPr>
          <p:spPr>
            <a:xfrm>
              <a:off x="-36512" y="4437112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cap="all" dirty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3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2071923" y="818747"/>
            <a:ext cx="3515271" cy="1162504"/>
            <a:chOff x="1907704" y="1327991"/>
            <a:chExt cx="3515271" cy="1162504"/>
          </a:xfrm>
        </p:grpSpPr>
        <p:sp>
          <p:nvSpPr>
            <p:cNvPr id="7" name="6 Forma libre"/>
            <p:cNvSpPr/>
            <p:nvPr/>
          </p:nvSpPr>
          <p:spPr>
            <a:xfrm>
              <a:off x="2622639" y="1578799"/>
              <a:ext cx="2800336" cy="801720"/>
            </a:xfrm>
            <a:custGeom>
              <a:avLst/>
              <a:gdLst>
                <a:gd name="connsiteX0" fmla="*/ 193755 w 2279362"/>
                <a:gd name="connsiteY0" fmla="*/ 0 h 1162504"/>
                <a:gd name="connsiteX1" fmla="*/ 2279362 w 2279362"/>
                <a:gd name="connsiteY1" fmla="*/ 0 h 1162504"/>
                <a:gd name="connsiteX2" fmla="*/ 2279362 w 2279362"/>
                <a:gd name="connsiteY2" fmla="*/ 0 h 1162504"/>
                <a:gd name="connsiteX3" fmla="*/ 2279362 w 2279362"/>
                <a:gd name="connsiteY3" fmla="*/ 968749 h 1162504"/>
                <a:gd name="connsiteX4" fmla="*/ 2085607 w 2279362"/>
                <a:gd name="connsiteY4" fmla="*/ 1162504 h 1162504"/>
                <a:gd name="connsiteX5" fmla="*/ 0 w 2279362"/>
                <a:gd name="connsiteY5" fmla="*/ 1162504 h 1162504"/>
                <a:gd name="connsiteX6" fmla="*/ 0 w 2279362"/>
                <a:gd name="connsiteY6" fmla="*/ 1162504 h 1162504"/>
                <a:gd name="connsiteX7" fmla="*/ 0 w 2279362"/>
                <a:gd name="connsiteY7" fmla="*/ 193755 h 1162504"/>
                <a:gd name="connsiteX8" fmla="*/ 193755 w 2279362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9362" h="1162504">
                  <a:moveTo>
                    <a:pt x="193755" y="0"/>
                  </a:moveTo>
                  <a:lnTo>
                    <a:pt x="2279362" y="0"/>
                  </a:lnTo>
                  <a:lnTo>
                    <a:pt x="2279362" y="0"/>
                  </a:lnTo>
                  <a:lnTo>
                    <a:pt x="2279362" y="968749"/>
                  </a:lnTo>
                  <a:cubicBezTo>
                    <a:pt x="2279362" y="1075757"/>
                    <a:pt x="2192615" y="1162504"/>
                    <a:pt x="2085607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CENTROS </a:t>
              </a:r>
              <a:r>
                <a:rPr lang="es-BO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DE DISEÑO COMPUTARIZADO</a:t>
              </a:r>
            </a:p>
          </p:txBody>
        </p:sp>
        <p:sp>
          <p:nvSpPr>
            <p:cNvPr id="20" name="19 Forma libre"/>
            <p:cNvSpPr/>
            <p:nvPr/>
          </p:nvSpPr>
          <p:spPr>
            <a:xfrm>
              <a:off x="1907704" y="1327991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cap="all" dirty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4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30" name="29 Grupo"/>
          <p:cNvGrpSpPr/>
          <p:nvPr/>
        </p:nvGrpSpPr>
        <p:grpSpPr>
          <a:xfrm>
            <a:off x="6497731" y="4466631"/>
            <a:ext cx="2013835" cy="1162504"/>
            <a:chOff x="2915816" y="2492896"/>
            <a:chExt cx="2013835" cy="1162504"/>
          </a:xfrm>
        </p:grpSpPr>
        <p:sp>
          <p:nvSpPr>
            <p:cNvPr id="11" name="10 Forma libre"/>
            <p:cNvSpPr/>
            <p:nvPr/>
          </p:nvSpPr>
          <p:spPr>
            <a:xfrm>
              <a:off x="3511460" y="2976838"/>
              <a:ext cx="1418191" cy="552883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REDES</a:t>
              </a:r>
            </a:p>
          </p:txBody>
        </p:sp>
        <p:sp>
          <p:nvSpPr>
            <p:cNvPr id="21" name="20 Forma libre"/>
            <p:cNvSpPr/>
            <p:nvPr/>
          </p:nvSpPr>
          <p:spPr>
            <a:xfrm>
              <a:off x="2915816" y="2492896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kern="1200" cap="all" spc="0" dirty="0" smtClean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5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7441" name="17440 Grupo"/>
          <p:cNvGrpSpPr/>
          <p:nvPr/>
        </p:nvGrpSpPr>
        <p:grpSpPr>
          <a:xfrm>
            <a:off x="3533652" y="3791795"/>
            <a:ext cx="3036912" cy="1290634"/>
            <a:chOff x="2843808" y="3943432"/>
            <a:chExt cx="3036912" cy="1290634"/>
          </a:xfrm>
        </p:grpSpPr>
        <p:sp>
          <p:nvSpPr>
            <p:cNvPr id="6" name="5 Forma libre"/>
            <p:cNvSpPr/>
            <p:nvPr/>
          </p:nvSpPr>
          <p:spPr>
            <a:xfrm>
              <a:off x="3455655" y="4439384"/>
              <a:ext cx="2425065" cy="794682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COMPUTACIÓN</a:t>
              </a:r>
            </a:p>
          </p:txBody>
        </p:sp>
        <p:sp>
          <p:nvSpPr>
            <p:cNvPr id="22" name="21 Forma libre"/>
            <p:cNvSpPr/>
            <p:nvPr/>
          </p:nvSpPr>
          <p:spPr>
            <a:xfrm>
              <a:off x="2843808" y="3943432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kern="1200" cap="all" spc="0" dirty="0" smtClean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4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341252" y="2899378"/>
            <a:ext cx="3921082" cy="1190873"/>
            <a:chOff x="5115414" y="2948469"/>
            <a:chExt cx="3921082" cy="1190873"/>
          </a:xfrm>
        </p:grpSpPr>
        <p:sp>
          <p:nvSpPr>
            <p:cNvPr id="13" name="12 Forma libre"/>
            <p:cNvSpPr/>
            <p:nvPr/>
          </p:nvSpPr>
          <p:spPr>
            <a:xfrm>
              <a:off x="5220072" y="2976838"/>
              <a:ext cx="3816424" cy="1162504"/>
            </a:xfrm>
            <a:custGeom>
              <a:avLst/>
              <a:gdLst>
                <a:gd name="connsiteX0" fmla="*/ 193755 w 3374441"/>
                <a:gd name="connsiteY0" fmla="*/ 0 h 1162504"/>
                <a:gd name="connsiteX1" fmla="*/ 3374441 w 3374441"/>
                <a:gd name="connsiteY1" fmla="*/ 0 h 1162504"/>
                <a:gd name="connsiteX2" fmla="*/ 3374441 w 3374441"/>
                <a:gd name="connsiteY2" fmla="*/ 0 h 1162504"/>
                <a:gd name="connsiteX3" fmla="*/ 3374441 w 3374441"/>
                <a:gd name="connsiteY3" fmla="*/ 968749 h 1162504"/>
                <a:gd name="connsiteX4" fmla="*/ 3180686 w 3374441"/>
                <a:gd name="connsiteY4" fmla="*/ 1162504 h 1162504"/>
                <a:gd name="connsiteX5" fmla="*/ 0 w 3374441"/>
                <a:gd name="connsiteY5" fmla="*/ 1162504 h 1162504"/>
                <a:gd name="connsiteX6" fmla="*/ 0 w 3374441"/>
                <a:gd name="connsiteY6" fmla="*/ 1162504 h 1162504"/>
                <a:gd name="connsiteX7" fmla="*/ 0 w 3374441"/>
                <a:gd name="connsiteY7" fmla="*/ 193755 h 1162504"/>
                <a:gd name="connsiteX8" fmla="*/ 193755 w 3374441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4441" h="1162504">
                  <a:moveTo>
                    <a:pt x="193755" y="0"/>
                  </a:moveTo>
                  <a:lnTo>
                    <a:pt x="3374441" y="0"/>
                  </a:lnTo>
                  <a:lnTo>
                    <a:pt x="3374441" y="0"/>
                  </a:lnTo>
                  <a:lnTo>
                    <a:pt x="3374441" y="968749"/>
                  </a:lnTo>
                  <a:cubicBezTo>
                    <a:pt x="3374441" y="1075757"/>
                    <a:pt x="3287694" y="1162504"/>
                    <a:pt x="3180686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CENTROS </a:t>
              </a:r>
              <a:r>
                <a:rPr lang="es-BO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DE INVESTIGACIONES TECNOLÓGICAS</a:t>
              </a:r>
            </a:p>
          </p:txBody>
        </p:sp>
        <p:sp>
          <p:nvSpPr>
            <p:cNvPr id="23" name="22 Forma libre"/>
            <p:cNvSpPr/>
            <p:nvPr/>
          </p:nvSpPr>
          <p:spPr>
            <a:xfrm>
              <a:off x="5115414" y="2948469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cap="all" dirty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4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7020272" y="1485248"/>
            <a:ext cx="2280715" cy="1162504"/>
            <a:chOff x="6948264" y="1341232"/>
            <a:chExt cx="2280715" cy="1162504"/>
          </a:xfrm>
        </p:grpSpPr>
        <p:sp>
          <p:nvSpPr>
            <p:cNvPr id="12" name="11 Forma libre"/>
            <p:cNvSpPr/>
            <p:nvPr/>
          </p:nvSpPr>
          <p:spPr>
            <a:xfrm>
              <a:off x="7432641" y="1837235"/>
              <a:ext cx="1796338" cy="549642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QUÍMICA</a:t>
              </a:r>
            </a:p>
          </p:txBody>
        </p:sp>
        <p:sp>
          <p:nvSpPr>
            <p:cNvPr id="24" name="23 Forma libre"/>
            <p:cNvSpPr/>
            <p:nvPr/>
          </p:nvSpPr>
          <p:spPr>
            <a:xfrm>
              <a:off x="6948264" y="1341232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kern="1200" cap="all" spc="0" dirty="0" smtClean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2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7442" name="17441 Grupo"/>
          <p:cNvGrpSpPr/>
          <p:nvPr/>
        </p:nvGrpSpPr>
        <p:grpSpPr>
          <a:xfrm>
            <a:off x="3533652" y="2369709"/>
            <a:ext cx="3181473" cy="1296144"/>
            <a:chOff x="5711007" y="4437112"/>
            <a:chExt cx="3181473" cy="1296144"/>
          </a:xfrm>
        </p:grpSpPr>
        <p:sp>
          <p:nvSpPr>
            <p:cNvPr id="14" name="13 Forma libre"/>
            <p:cNvSpPr/>
            <p:nvPr/>
          </p:nvSpPr>
          <p:spPr>
            <a:xfrm>
              <a:off x="6408712" y="4570752"/>
              <a:ext cx="2483768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HIDROCARBUROS</a:t>
              </a:r>
            </a:p>
          </p:txBody>
        </p:sp>
        <p:sp>
          <p:nvSpPr>
            <p:cNvPr id="25" name="24 Forma libre"/>
            <p:cNvSpPr/>
            <p:nvPr/>
          </p:nvSpPr>
          <p:spPr>
            <a:xfrm>
              <a:off x="5711007" y="4437112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kern="1200" cap="all" spc="0" dirty="0" smtClean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6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5436096" y="1412776"/>
            <a:ext cx="1752351" cy="1162504"/>
            <a:chOff x="5364088" y="1268760"/>
            <a:chExt cx="1752351" cy="1162504"/>
          </a:xfrm>
        </p:grpSpPr>
        <p:sp>
          <p:nvSpPr>
            <p:cNvPr id="8" name="7 Forma libre"/>
            <p:cNvSpPr/>
            <p:nvPr/>
          </p:nvSpPr>
          <p:spPr>
            <a:xfrm>
              <a:off x="5990497" y="1839636"/>
              <a:ext cx="1125942" cy="581252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CIVIL</a:t>
              </a:r>
            </a:p>
          </p:txBody>
        </p:sp>
        <p:sp>
          <p:nvSpPr>
            <p:cNvPr id="26" name="25 Forma libre"/>
            <p:cNvSpPr/>
            <p:nvPr/>
          </p:nvSpPr>
          <p:spPr>
            <a:xfrm>
              <a:off x="5364088" y="1268760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kern="1200" cap="all" spc="0" dirty="0" smtClean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4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4445442" y="5389463"/>
            <a:ext cx="2514630" cy="1162504"/>
            <a:chOff x="329178" y="2780928"/>
            <a:chExt cx="2514630" cy="1162504"/>
          </a:xfrm>
        </p:grpSpPr>
        <p:sp>
          <p:nvSpPr>
            <p:cNvPr id="36" name="35 Forma libre"/>
            <p:cNvSpPr/>
            <p:nvPr/>
          </p:nvSpPr>
          <p:spPr>
            <a:xfrm>
              <a:off x="1050316" y="3362180"/>
              <a:ext cx="1793492" cy="581252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INDUSTRIAL</a:t>
              </a:r>
            </a:p>
          </p:txBody>
        </p:sp>
        <p:sp>
          <p:nvSpPr>
            <p:cNvPr id="37" name="36 Forma libre"/>
            <p:cNvSpPr/>
            <p:nvPr/>
          </p:nvSpPr>
          <p:spPr>
            <a:xfrm>
              <a:off x="329178" y="2780928"/>
              <a:ext cx="968754" cy="1162504"/>
            </a:xfrm>
            <a:custGeom>
              <a:avLst/>
              <a:gdLst>
                <a:gd name="connsiteX0" fmla="*/ 193755 w 1937508"/>
                <a:gd name="connsiteY0" fmla="*/ 0 h 1162504"/>
                <a:gd name="connsiteX1" fmla="*/ 1937508 w 1937508"/>
                <a:gd name="connsiteY1" fmla="*/ 0 h 1162504"/>
                <a:gd name="connsiteX2" fmla="*/ 1937508 w 1937508"/>
                <a:gd name="connsiteY2" fmla="*/ 0 h 1162504"/>
                <a:gd name="connsiteX3" fmla="*/ 1937508 w 1937508"/>
                <a:gd name="connsiteY3" fmla="*/ 968749 h 1162504"/>
                <a:gd name="connsiteX4" fmla="*/ 1743753 w 1937508"/>
                <a:gd name="connsiteY4" fmla="*/ 1162504 h 1162504"/>
                <a:gd name="connsiteX5" fmla="*/ 0 w 1937508"/>
                <a:gd name="connsiteY5" fmla="*/ 1162504 h 1162504"/>
                <a:gd name="connsiteX6" fmla="*/ 0 w 1937508"/>
                <a:gd name="connsiteY6" fmla="*/ 1162504 h 1162504"/>
                <a:gd name="connsiteX7" fmla="*/ 0 w 1937508"/>
                <a:gd name="connsiteY7" fmla="*/ 193755 h 1162504"/>
                <a:gd name="connsiteX8" fmla="*/ 193755 w 1937508"/>
                <a:gd name="connsiteY8" fmla="*/ 0 h 11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7508" h="1162504">
                  <a:moveTo>
                    <a:pt x="193755" y="0"/>
                  </a:moveTo>
                  <a:lnTo>
                    <a:pt x="1937508" y="0"/>
                  </a:lnTo>
                  <a:lnTo>
                    <a:pt x="1937508" y="0"/>
                  </a:lnTo>
                  <a:lnTo>
                    <a:pt x="1937508" y="968749"/>
                  </a:lnTo>
                  <a:cubicBezTo>
                    <a:pt x="1937508" y="1075757"/>
                    <a:pt x="1850761" y="1162504"/>
                    <a:pt x="1743753" y="1162504"/>
                  </a:cubicBezTo>
                  <a:lnTo>
                    <a:pt x="0" y="1162504"/>
                  </a:lnTo>
                  <a:lnTo>
                    <a:pt x="0" y="1162504"/>
                  </a:lnTo>
                  <a:lnTo>
                    <a:pt x="0" y="193755"/>
                  </a:lnTo>
                  <a:cubicBezTo>
                    <a:pt x="0" y="86747"/>
                    <a:pt x="86747" y="0"/>
                    <a:pt x="19375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25329" tIns="125329" rIns="125329" bIns="12532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9600" b="1" cap="all" dirty="0" smtClean="0">
                  <a:ln w="0"/>
                  <a:solidFill>
                    <a:schemeClr val="bg2">
                      <a:lumMod val="75000"/>
                    </a:schemeClr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4</a:t>
              </a:r>
              <a:endParaRPr lang="es-BO" sz="9600" b="1" kern="1200" dirty="0" smtClean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9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ania\Desktop\FOTOS UPSA\FOTOS UPSA PARA WEB 2014\IMG_2169 (1) 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317"/>
            <a:ext cx="4752528" cy="31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ania\Desktop\FOTOS UPSA\FOTOS UPSA PARA WEB 2014\IMG_2558 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00" y="2996952"/>
            <a:ext cx="5102859" cy="340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0" y="0"/>
            <a:ext cx="7344816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Campus </a:t>
            </a:r>
            <a:r>
              <a:rPr lang="en-US" altLang="ja-JP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universitario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9511" y="836712"/>
            <a:ext cx="8856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400" dirty="0" smtClean="0">
                <a:solidFill>
                  <a:schemeClr val="bg2">
                    <a:lumMod val="50000"/>
                  </a:schemeClr>
                </a:solidFill>
              </a:rPr>
              <a:t>Espacios de Estudio, </a:t>
            </a:r>
            <a:r>
              <a:rPr lang="es-BO" sz="3200" b="1" dirty="0" smtClean="0">
                <a:solidFill>
                  <a:schemeClr val="bg1"/>
                </a:solidFill>
              </a:rPr>
              <a:t>amplios y cómodos</a:t>
            </a:r>
            <a:endParaRPr lang="es-B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ania\Desktop\FOTOS UPSA\FOTOS UPSA PARA WEB 2014\IMG_2184 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68" y="4401370"/>
            <a:ext cx="3779844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ania\Desktop\FOTOS UPSA\FOTOS UPSA PARA WEB 2014\IMG_2298 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76" y="1851294"/>
            <a:ext cx="377984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ania\Desktop\FOTOS UPSA\FOTOS UPSA PARA WEB 2014\IMG_2271 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51295"/>
            <a:ext cx="1680442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79511" y="1052736"/>
            <a:ext cx="8856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400" b="1" dirty="0" smtClean="0">
                <a:solidFill>
                  <a:schemeClr val="bg2">
                    <a:lumMod val="50000"/>
                  </a:schemeClr>
                </a:solidFill>
              </a:rPr>
              <a:t>Tecnología </a:t>
            </a:r>
            <a:r>
              <a:rPr lang="es-BO" sz="3200" b="1" dirty="0" smtClean="0">
                <a:solidFill>
                  <a:schemeClr val="bg1"/>
                </a:solidFill>
              </a:rPr>
              <a:t>amigable</a:t>
            </a:r>
            <a:endParaRPr lang="es-BO" sz="3200" dirty="0">
              <a:solidFill>
                <a:schemeClr val="bg1"/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179512" y="194428"/>
            <a:ext cx="7344816" cy="646331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ja-JP" sz="4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Campus </a:t>
            </a:r>
            <a:r>
              <a:rPr lang="en-US" altLang="ja-JP" sz="4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ＭＳ Ｐゴシック" pitchFamily="34" charset="-128"/>
              </a:rPr>
              <a:t>universitario</a:t>
            </a:r>
            <a:endParaRPr lang="es-BO" sz="4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ＭＳ Ｐゴシック" pitchFamily="34" charset="-128"/>
            </a:endParaRPr>
          </a:p>
        </p:txBody>
      </p:sp>
      <p:pic>
        <p:nvPicPr>
          <p:cNvPr id="7173" name="Picture 5" descr="C:\Users\Tania\Desktop\FOTOS UPSA\otras\E-post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76" y="4371574"/>
            <a:ext cx="3360372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Tania\Desktop\FOTOS UPSA\otras\upsap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4888">
            <a:off x="1383583" y="1985164"/>
            <a:ext cx="1205193" cy="2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530</Words>
  <Application>Microsoft Office PowerPoint</Application>
  <PresentationFormat>Presentación en pantalla (4:3)</PresentationFormat>
  <Paragraphs>159</Paragraphs>
  <Slides>31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Campus universitario</vt:lpstr>
      <vt:lpstr>Campus universitario</vt:lpstr>
      <vt:lpstr>Campus univesitario</vt:lpstr>
      <vt:lpstr>Campus universitario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Ccortez</dc:creator>
  <cp:lastModifiedBy>Tania</cp:lastModifiedBy>
  <cp:revision>218</cp:revision>
  <dcterms:created xsi:type="dcterms:W3CDTF">2012-08-22T11:19:45Z</dcterms:created>
  <dcterms:modified xsi:type="dcterms:W3CDTF">2014-05-13T13:20:42Z</dcterms:modified>
</cp:coreProperties>
</file>